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72" r:id="rId5"/>
    <p:sldMasterId id="2147483660" r:id="rId6"/>
    <p:sldMasterId id="2147483679" r:id="rId7"/>
    <p:sldMasterId id="2147483684" r:id="rId8"/>
    <p:sldMasterId id="2147483691" r:id="rId9"/>
  </p:sldMasterIdLst>
  <p:notesMasterIdLst>
    <p:notesMasterId r:id="rId21"/>
  </p:notesMasterIdLst>
  <p:sldIdLst>
    <p:sldId id="2147474447" r:id="rId10"/>
    <p:sldId id="2147474466" r:id="rId11"/>
    <p:sldId id="2147481490" r:id="rId12"/>
    <p:sldId id="2147481497" r:id="rId13"/>
    <p:sldId id="2147474465" r:id="rId14"/>
    <p:sldId id="2147481493" r:id="rId15"/>
    <p:sldId id="2147474492" r:id="rId16"/>
    <p:sldId id="2147474493" r:id="rId17"/>
    <p:sldId id="2147481492" r:id="rId18"/>
    <p:sldId id="2147481495" r:id="rId19"/>
    <p:sldId id="21474814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E94867-9BD1-83D5-D2AD-D41AE29B07F7}" name="PUTLEY, Penelope (NHS SUSSEX INTEGRATED CARE BOARD)" initials="PP" userId="S::penelope.putley@nhs.net::cbc425ef-b1db-4ce5-ac4c-b557dd7a902c" providerId="AD"/>
  <p188:author id="{4B05F175-BE43-217B-5CAE-8EDF11BAE4F0}" name="KAZIG, Louisa (NHS SUSSEX INTEGRATED CARE BOARD)" initials="LK" userId="S::louisa.kazig@nhs.net::172579fb-ccb8-430b-848f-9e3e558277e8" providerId="AD"/>
  <p188:author id="{6858E58A-8B11-EABF-7C90-F52B2E890DBB}" name="GOODEVE, Michael (NHS SUSSEX INTEGRATED CARE BOARD)" initials="GB" userId="S::michael.goodeve2@nhs.net::7d4dd4ab-f517-4132-a816-223d6e18c40f" providerId="AD"/>
  <p188:author id="{090767A5-679A-8A2A-9C10-DB8576162B3F}" name="WILSON, Paul (NHS SUSSEX INTEGRATED CARE BOARD)" initials="WB" userId="S::paulwilson2@nhs.net::fc4c9ca7-3126-4d4a-86e6-1faf60a844d4" providerId="AD"/>
  <p188:author id="{F7EEEFC9-899E-45D0-B04A-A88F905C6140}" name="HUMPHREYS, Dee (NHS SUSSEX INTEGRATED CARE BOARD)" initials="DH" userId="S::dee.humphreys@nhs.net::741e98c9-49f7-4533-a5f4-852526fe67c2" providerId="AD"/>
  <p188:author id="{79F4D0ED-56F6-D9EC-5B83-7FE84216A0D5}" name="Steph Hood" initials="SH" userId="S::stephanie.hood@hoodwoolf.co.uk::9fa192c0-126b-4f67-adf7-f79e8ea70cea" providerId="AD"/>
  <p188:author id="{B6116EEE-99EF-7D89-8B6C-EC446E83243E}" name="Oliver Wilkinson" initials="OW" userId="S::oliver.wilkinson@hoodwoolf.co.uk::d47ca846-2934-43bf-bb7e-29f491e91d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953"/>
    <a:srgbClr val="5531A5"/>
    <a:srgbClr val="3A2170"/>
    <a:srgbClr val="F4E0EB"/>
    <a:srgbClr val="F9DFEE"/>
    <a:srgbClr val="0069B4"/>
    <a:srgbClr val="008A83"/>
    <a:srgbClr val="00D2C8"/>
    <a:srgbClr val="43AAFF"/>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11B93-A7AF-874A-8024-973C90919AF7}" type="datetimeFigureOut">
              <a:rPr lang="en-US" smtClean="0"/>
              <a:t>11/27/2024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6DF1F-3513-2945-B10C-A2701101F357}" type="slidenum">
              <a:rPr lang="en-US" smtClean="0"/>
              <a:t>‹#›</a:t>
            </a:fld>
            <a:endParaRPr lang="en-US" dirty="0"/>
          </a:p>
        </p:txBody>
      </p:sp>
    </p:spTree>
    <p:extLst>
      <p:ext uri="{BB962C8B-B14F-4D97-AF65-F5344CB8AC3E}">
        <p14:creationId xmlns:p14="http://schemas.microsoft.com/office/powerpoint/2010/main" val="26997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B6DF1F-3513-2945-B10C-A2701101F357}" type="slidenum">
              <a:rPr lang="en-US" smtClean="0"/>
              <a:t>3</a:t>
            </a:fld>
            <a:endParaRPr lang="en-US" dirty="0"/>
          </a:p>
        </p:txBody>
      </p:sp>
    </p:spTree>
    <p:extLst>
      <p:ext uri="{BB962C8B-B14F-4D97-AF65-F5344CB8AC3E}">
        <p14:creationId xmlns:p14="http://schemas.microsoft.com/office/powerpoint/2010/main" val="89091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B6DF1F-3513-2945-B10C-A2701101F357}" type="slidenum">
              <a:rPr lang="en-US" smtClean="0"/>
              <a:t>6</a:t>
            </a:fld>
            <a:endParaRPr lang="en-US" dirty="0"/>
          </a:p>
        </p:txBody>
      </p:sp>
    </p:spTree>
    <p:extLst>
      <p:ext uri="{BB962C8B-B14F-4D97-AF65-F5344CB8AC3E}">
        <p14:creationId xmlns:p14="http://schemas.microsoft.com/office/powerpoint/2010/main" val="2563717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460845-CAA9-2ACB-9974-99350D92DB6B}"/>
              </a:ext>
            </a:extLst>
          </p:cNvPr>
          <p:cNvPicPr>
            <a:picLocks noChangeAspect="1"/>
          </p:cNvPicPr>
          <p:nvPr userDrawn="1"/>
        </p:nvPicPr>
        <p:blipFill>
          <a:blip r:embed="rId2"/>
          <a:stretch>
            <a:fillRect/>
          </a:stretch>
        </p:blipFill>
        <p:spPr>
          <a:xfrm>
            <a:off x="471948" y="6283338"/>
            <a:ext cx="3414252" cy="335523"/>
          </a:xfrm>
          <a:prstGeom prst="rect">
            <a:avLst/>
          </a:prstGeom>
        </p:spPr>
      </p:pic>
      <p:sp>
        <p:nvSpPr>
          <p:cNvPr id="5" name="Title 1">
            <a:extLst>
              <a:ext uri="{FF2B5EF4-FFF2-40B4-BE49-F238E27FC236}">
                <a16:creationId xmlns:a16="http://schemas.microsoft.com/office/drawing/2014/main" id="{20FEABC8-EE8E-CF75-68F9-4CA46CDEC758}"/>
              </a:ext>
            </a:extLst>
          </p:cNvPr>
          <p:cNvSpPr>
            <a:spLocks noGrp="1"/>
          </p:cNvSpPr>
          <p:nvPr>
            <p:ph type="ctrTitle" hasCustomPrompt="1"/>
          </p:nvPr>
        </p:nvSpPr>
        <p:spPr>
          <a:xfrm>
            <a:off x="471948" y="2709000"/>
            <a:ext cx="6068552" cy="1440000"/>
          </a:xfrm>
          <a:prstGeom prst="rect">
            <a:avLst/>
          </a:prstGeom>
        </p:spPr>
        <p:txBody>
          <a:bodyPr lIns="0" tIns="0" rIns="0" bIns="0" anchor="ctr"/>
          <a:lstStyle>
            <a:lvl1pPr algn="l">
              <a:defRPr sz="5400" b="1" i="0" baseline="0">
                <a:solidFill>
                  <a:schemeClr val="bg1"/>
                </a:solidFill>
                <a:latin typeface="Arial Black" panose="020B0A04020102020204" pitchFamily="34" charset="0"/>
              </a:defRPr>
            </a:lvl1pPr>
          </a:lstStyle>
          <a:p>
            <a:r>
              <a:rPr lang="en-GB"/>
              <a:t>Title </a:t>
            </a:r>
            <a:br>
              <a:rPr lang="en-GB"/>
            </a:br>
            <a:r>
              <a:rPr lang="en-GB"/>
              <a:t>(Arial Black 54pt)</a:t>
            </a:r>
            <a:endParaRPr lang="en-US"/>
          </a:p>
        </p:txBody>
      </p:sp>
    </p:spTree>
    <p:extLst>
      <p:ext uri="{BB962C8B-B14F-4D97-AF65-F5344CB8AC3E}">
        <p14:creationId xmlns:p14="http://schemas.microsoft.com/office/powerpoint/2010/main" val="2416893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2D0E49-0F4B-243D-7A15-E153AC87A161}"/>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11" name="Text Placeholder 2">
            <a:extLst>
              <a:ext uri="{FF2B5EF4-FFF2-40B4-BE49-F238E27FC236}">
                <a16:creationId xmlns:a16="http://schemas.microsoft.com/office/drawing/2014/main" id="{FEDC512E-AF32-D729-B642-2DD05194E0D6}"/>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13" name="Text Placeholder 4">
            <a:extLst>
              <a:ext uri="{FF2B5EF4-FFF2-40B4-BE49-F238E27FC236}">
                <a16:creationId xmlns:a16="http://schemas.microsoft.com/office/drawing/2014/main" id="{F7E2EDC3-3D4B-2C7F-E444-916689C2290A}"/>
              </a:ext>
            </a:extLst>
          </p:cNvPr>
          <p:cNvSpPr>
            <a:spLocks noGrp="1"/>
          </p:cNvSpPr>
          <p:nvPr>
            <p:ph type="body" sz="quarter" idx="11" hasCustomPrompt="1"/>
          </p:nvPr>
        </p:nvSpPr>
        <p:spPr>
          <a:xfrm>
            <a:off x="471488" y="2032000"/>
            <a:ext cx="11368578" cy="4044951"/>
          </a:xfrm>
          <a:prstGeom prst="rect">
            <a:avLst/>
          </a:prstGeom>
        </p:spPr>
        <p:txBody>
          <a:bodyPr numCol="2"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277511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text (one colo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A2033B-6274-A6B6-3443-A7F58DF17BB6}"/>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2800" b="1" i="0" baseline="0">
                <a:solidFill>
                  <a:schemeClr val="tx2"/>
                </a:solidFill>
                <a:latin typeface="+mj-lt"/>
              </a:defRPr>
            </a:lvl1pPr>
          </a:lstStyle>
          <a:p>
            <a:r>
              <a:rPr lang="en-GB"/>
              <a:t>Title (Arial Black 32pt)</a:t>
            </a:r>
            <a:endParaRPr lang="en-US"/>
          </a:p>
        </p:txBody>
      </p:sp>
      <p:sp>
        <p:nvSpPr>
          <p:cNvPr id="7" name="Text Placeholder 4">
            <a:extLst>
              <a:ext uri="{FF2B5EF4-FFF2-40B4-BE49-F238E27FC236}">
                <a16:creationId xmlns:a16="http://schemas.microsoft.com/office/drawing/2014/main" id="{D1D77095-8D68-FFC3-289A-C36178514206}"/>
              </a:ext>
            </a:extLst>
          </p:cNvPr>
          <p:cNvSpPr>
            <a:spLocks noGrp="1"/>
          </p:cNvSpPr>
          <p:nvPr>
            <p:ph type="body" sz="quarter" idx="11" hasCustomPrompt="1"/>
          </p:nvPr>
        </p:nvSpPr>
        <p:spPr>
          <a:xfrm>
            <a:off x="471488" y="1581149"/>
            <a:ext cx="11368578" cy="4438651"/>
          </a:xfrm>
          <a:prstGeom prst="rect">
            <a:avLst/>
          </a:prstGeom>
        </p:spPr>
        <p:txBody>
          <a:bodyPr numCol="1" spcCol="720000"/>
          <a:lstStyle>
            <a:lvl1pPr marL="0" indent="0">
              <a:buNone/>
              <a:defRPr sz="1800">
                <a:solidFill>
                  <a:schemeClr val="tx2"/>
                </a:solidFill>
                <a:latin typeface="+mj-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364100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 text (Two column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DBC3F0-5EC0-DDAB-A4E2-4D842E97A235}"/>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11" name="Text Placeholder 4">
            <a:extLst>
              <a:ext uri="{FF2B5EF4-FFF2-40B4-BE49-F238E27FC236}">
                <a16:creationId xmlns:a16="http://schemas.microsoft.com/office/drawing/2014/main" id="{298A85BA-2983-B056-396B-9B8292D24C02}"/>
              </a:ext>
            </a:extLst>
          </p:cNvPr>
          <p:cNvSpPr>
            <a:spLocks noGrp="1"/>
          </p:cNvSpPr>
          <p:nvPr>
            <p:ph type="body" sz="quarter" idx="11" hasCustomPrompt="1"/>
          </p:nvPr>
        </p:nvSpPr>
        <p:spPr>
          <a:xfrm>
            <a:off x="471488" y="1581149"/>
            <a:ext cx="11368578" cy="4438651"/>
          </a:xfrm>
          <a:prstGeom prst="rect">
            <a:avLst/>
          </a:prstGeom>
        </p:spPr>
        <p:txBody>
          <a:bodyPr numCol="2" spcCol="720000"/>
          <a:lstStyle>
            <a:lvl1pPr marL="0" indent="0">
              <a:buNone/>
              <a:defRPr sz="1800">
                <a:solidFill>
                  <a:schemeClr val="tx2"/>
                </a:solidFill>
                <a:latin typeface="+mj-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a:p>
            <a:pPr lvl="0"/>
            <a:endParaRPr lang="en-GB" b="0" i="0">
              <a:solidFill>
                <a:srgbClr val="000000"/>
              </a:solidFill>
              <a:effectLst/>
              <a:latin typeface="Open Sans" pitchFamily="2" charset="0"/>
            </a:endParaRPr>
          </a:p>
        </p:txBody>
      </p:sp>
    </p:spTree>
    <p:extLst>
      <p:ext uri="{BB962C8B-B14F-4D97-AF65-F5344CB8AC3E}">
        <p14:creationId xmlns:p14="http://schemas.microsoft.com/office/powerpoint/2010/main" val="12139573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one coloumn)">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6E3EB4-6D72-7109-A67D-4DE60DE1CAAB}"/>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5" name="Text Placeholder 4">
            <a:extLst>
              <a:ext uri="{FF2B5EF4-FFF2-40B4-BE49-F238E27FC236}">
                <a16:creationId xmlns:a16="http://schemas.microsoft.com/office/drawing/2014/main" id="{EAA7E8F4-CF86-7365-E7B1-CD87A986C9B7}"/>
              </a:ext>
            </a:extLst>
          </p:cNvPr>
          <p:cNvSpPr>
            <a:spLocks noGrp="1"/>
          </p:cNvSpPr>
          <p:nvPr>
            <p:ph type="body" sz="quarter" idx="11" hasCustomPrompt="1"/>
          </p:nvPr>
        </p:nvSpPr>
        <p:spPr>
          <a:xfrm>
            <a:off x="471488" y="2032000"/>
            <a:ext cx="11368578" cy="4044951"/>
          </a:xfrm>
          <a:prstGeom prst="rect">
            <a:avLst/>
          </a:prstGeom>
        </p:spPr>
        <p:txBody>
          <a:bodyPr numCol="1"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
        <p:nvSpPr>
          <p:cNvPr id="6" name="Title 1">
            <a:extLst>
              <a:ext uri="{FF2B5EF4-FFF2-40B4-BE49-F238E27FC236}">
                <a16:creationId xmlns:a16="http://schemas.microsoft.com/office/drawing/2014/main" id="{C0CE376A-7A54-ABF4-5EBF-16A405B4BFDA}"/>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Tree>
    <p:extLst>
      <p:ext uri="{BB962C8B-B14F-4D97-AF65-F5344CB8AC3E}">
        <p14:creationId xmlns:p14="http://schemas.microsoft.com/office/powerpoint/2010/main" val="154079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2D0E49-0F4B-243D-7A15-E153AC87A161}"/>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11" name="Text Placeholder 2">
            <a:extLst>
              <a:ext uri="{FF2B5EF4-FFF2-40B4-BE49-F238E27FC236}">
                <a16:creationId xmlns:a16="http://schemas.microsoft.com/office/drawing/2014/main" id="{FEDC512E-AF32-D729-B642-2DD05194E0D6}"/>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13" name="Text Placeholder 4">
            <a:extLst>
              <a:ext uri="{FF2B5EF4-FFF2-40B4-BE49-F238E27FC236}">
                <a16:creationId xmlns:a16="http://schemas.microsoft.com/office/drawing/2014/main" id="{F7E2EDC3-3D4B-2C7F-E444-916689C2290A}"/>
              </a:ext>
            </a:extLst>
          </p:cNvPr>
          <p:cNvSpPr>
            <a:spLocks noGrp="1"/>
          </p:cNvSpPr>
          <p:nvPr>
            <p:ph type="body" sz="quarter" idx="11" hasCustomPrompt="1"/>
          </p:nvPr>
        </p:nvSpPr>
        <p:spPr>
          <a:xfrm>
            <a:off x="471488" y="2032000"/>
            <a:ext cx="11368578" cy="4044951"/>
          </a:xfrm>
          <a:prstGeom prst="rect">
            <a:avLst/>
          </a:prstGeom>
        </p:spPr>
        <p:txBody>
          <a:bodyPr numCol="2"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146139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566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988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0228-AA92-FFB9-8240-19122553B9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1740C5-76E7-2A4D-245B-427FC9AF88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A08675-7893-348B-E013-B1370AE7B7AA}"/>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5" name="Footer Placeholder 4">
            <a:extLst>
              <a:ext uri="{FF2B5EF4-FFF2-40B4-BE49-F238E27FC236}">
                <a16:creationId xmlns:a16="http://schemas.microsoft.com/office/drawing/2014/main" id="{58E3FF76-78FC-3498-E595-5A1082D0965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010906B-434E-24BD-366D-9652901E4FE0}"/>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358278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3C9A-6C85-5434-D0AF-83A3423F2F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3257FE-1D7E-CD82-0431-E52BF5463C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337FD5-F7F2-EF9F-B30F-B6E48D12B7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06D7D2-A3BC-81A3-A22B-32EF9ECD856E}"/>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6" name="Footer Placeholder 5">
            <a:extLst>
              <a:ext uri="{FF2B5EF4-FFF2-40B4-BE49-F238E27FC236}">
                <a16:creationId xmlns:a16="http://schemas.microsoft.com/office/drawing/2014/main" id="{5311B7B8-D671-6D66-AEE0-6AC8B005137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B8142A1-B4A2-BC7B-255F-490CD1A9745B}"/>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2779669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5B0B-DA60-8AA8-B033-321650FC270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6CA013-63B0-FDF5-114A-C012F36A93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79409-2E8B-BEFC-245F-9DE8CA7B5A1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696FE4-9C6E-0C3A-8877-1BD4B4A5B0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2DC910-E954-7750-CB79-436AFDE47FC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00C24F-2D5F-925F-AEDD-9C4056C4B70D}"/>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8" name="Footer Placeholder 7">
            <a:extLst>
              <a:ext uri="{FF2B5EF4-FFF2-40B4-BE49-F238E27FC236}">
                <a16:creationId xmlns:a16="http://schemas.microsoft.com/office/drawing/2014/main" id="{89AAA919-60E3-AA59-AA86-E3E05263894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E71BDF5-3B57-512A-960B-9E1700F9A0EA}"/>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63063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C97804-47B6-4875-A441-650BE54EAB98}"/>
              </a:ext>
            </a:extLst>
          </p:cNvPr>
          <p:cNvSpPr>
            <a:spLocks noGrp="1"/>
          </p:cNvSpPr>
          <p:nvPr>
            <p:ph type="ctrTitle" hasCustomPrompt="1"/>
          </p:nvPr>
        </p:nvSpPr>
        <p:spPr>
          <a:xfrm>
            <a:off x="471948" y="3135804"/>
            <a:ext cx="6157452" cy="586392"/>
          </a:xfrm>
          <a:prstGeom prst="rect">
            <a:avLst/>
          </a:prstGeom>
        </p:spPr>
        <p:txBody>
          <a:bodyPr lIns="0" tIns="0" rIns="0" bIns="0" anchor="ctr"/>
          <a:lstStyle>
            <a:lvl1pPr algn="l">
              <a:defRPr sz="5400" b="1" i="0" baseline="0">
                <a:solidFill>
                  <a:schemeClr val="bg1"/>
                </a:solidFill>
                <a:latin typeface="Arial Black" panose="020B0A04020102020204" pitchFamily="34" charset="0"/>
              </a:defRPr>
            </a:lvl1pPr>
          </a:lstStyle>
          <a:p>
            <a:r>
              <a:rPr lang="en-GB"/>
              <a:t>Divider (Arial Black 54pt)</a:t>
            </a:r>
            <a:endParaRPr lang="en-US"/>
          </a:p>
        </p:txBody>
      </p:sp>
    </p:spTree>
    <p:extLst>
      <p:ext uri="{BB962C8B-B14F-4D97-AF65-F5344CB8AC3E}">
        <p14:creationId xmlns:p14="http://schemas.microsoft.com/office/powerpoint/2010/main" val="2750442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A812-A4AB-83F0-FDB5-767D75B66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790C28-F73C-C755-75B6-8D37A503A2E4}"/>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4" name="Footer Placeholder 3">
            <a:extLst>
              <a:ext uri="{FF2B5EF4-FFF2-40B4-BE49-F238E27FC236}">
                <a16:creationId xmlns:a16="http://schemas.microsoft.com/office/drawing/2014/main" id="{CB52DFBC-9084-5DB5-9D5F-66D9FF906CD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08D8091-46A4-DB6B-126A-77BC529BD4F7}"/>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866213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F2C81-ABBF-969C-8FDD-B993433AD2A1}"/>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3" name="Footer Placeholder 2">
            <a:extLst>
              <a:ext uri="{FF2B5EF4-FFF2-40B4-BE49-F238E27FC236}">
                <a16:creationId xmlns:a16="http://schemas.microsoft.com/office/drawing/2014/main" id="{EB1A9978-CCB5-B4CE-25C5-F51873585F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D607EC1-D2A6-9C0B-A196-59507C40A0A8}"/>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1302510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763-D3AF-642D-221D-40CFA25949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A1D2DF-3F98-1727-5CEB-AF1228B705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478588-047E-84A7-7A65-78BD1B8795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B9E66-0998-7C8D-0F7D-A3196CED88F9}"/>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6" name="Footer Placeholder 5">
            <a:extLst>
              <a:ext uri="{FF2B5EF4-FFF2-40B4-BE49-F238E27FC236}">
                <a16:creationId xmlns:a16="http://schemas.microsoft.com/office/drawing/2014/main" id="{B9F81B4A-495A-ED74-8312-BE291E168FA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33ADD02-6B67-95AA-686E-C66CF87D1F30}"/>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160817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4982-2936-2845-5B8A-A13353433C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2DD41E-DA99-172E-5B36-3D3FAED37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763EF2-FD26-3302-DEB9-1FD34C2FB4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76AB3-A585-F641-DE29-478375F18EE8}"/>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6" name="Footer Placeholder 5">
            <a:extLst>
              <a:ext uri="{FF2B5EF4-FFF2-40B4-BE49-F238E27FC236}">
                <a16:creationId xmlns:a16="http://schemas.microsoft.com/office/drawing/2014/main" id="{100D93DE-BB08-B793-140C-EB9F91774F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64AAA39-A16F-E6BE-E1EA-B18E068ED08A}"/>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2234151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4BF8-F6C4-07D1-1C81-BBE67B2518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26ECFF-E202-C12A-D321-81D53A5A2D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957093-032E-FEB3-5543-9F365AD24489}"/>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5" name="Footer Placeholder 4">
            <a:extLst>
              <a:ext uri="{FF2B5EF4-FFF2-40B4-BE49-F238E27FC236}">
                <a16:creationId xmlns:a16="http://schemas.microsoft.com/office/drawing/2014/main" id="{85574F08-4EC8-1053-15C3-47FFF6EEC4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28F8C19-8F62-4DFC-75AA-4BF80D74E794}"/>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204061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41B77-E61A-4DCA-0993-F891C0155B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6B679E-3133-1D6F-61C1-260755EA0D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3B510F-0ACC-8D9A-619E-FB7EE7947A1F}"/>
              </a:ext>
            </a:extLst>
          </p:cNvPr>
          <p:cNvSpPr>
            <a:spLocks noGrp="1"/>
          </p:cNvSpPr>
          <p:nvPr>
            <p:ph type="dt" sz="half" idx="10"/>
          </p:nvPr>
        </p:nvSpPr>
        <p:spPr>
          <a:xfrm>
            <a:off x="838200" y="6356350"/>
            <a:ext cx="2743200" cy="365125"/>
          </a:xfrm>
          <a:prstGeom prst="rect">
            <a:avLst/>
          </a:prstGeom>
        </p:spPr>
        <p:txBody>
          <a:bodyPr/>
          <a:lstStyle/>
          <a:p>
            <a:fld id="{CAE8E53A-AE67-4840-B31A-D2952B3F155D}" type="datetimeFigureOut">
              <a:rPr lang="en-GB" smtClean="0"/>
              <a:t>27/11/2024</a:t>
            </a:fld>
            <a:endParaRPr lang="en-GB"/>
          </a:p>
        </p:txBody>
      </p:sp>
      <p:sp>
        <p:nvSpPr>
          <p:cNvPr id="5" name="Footer Placeholder 4">
            <a:extLst>
              <a:ext uri="{FF2B5EF4-FFF2-40B4-BE49-F238E27FC236}">
                <a16:creationId xmlns:a16="http://schemas.microsoft.com/office/drawing/2014/main" id="{0256DAE0-FD05-5271-D147-55E04C2B6F1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FA21486-61AA-0ACC-FD33-2C8D57AE48D2}"/>
              </a:ext>
            </a:extLst>
          </p:cNvPr>
          <p:cNvSpPr>
            <a:spLocks noGrp="1"/>
          </p:cNvSpPr>
          <p:nvPr>
            <p:ph type="sldNum" sz="quarter" idx="12"/>
          </p:nvPr>
        </p:nvSpPr>
        <p:spPr>
          <a:xfrm>
            <a:off x="8610600" y="6356350"/>
            <a:ext cx="2743200" cy="365125"/>
          </a:xfrm>
          <a:prstGeom prst="rect">
            <a:avLst/>
          </a:prstGeom>
        </p:spPr>
        <p:txBody>
          <a:bodyPr/>
          <a:lstStyle/>
          <a:p>
            <a:fld id="{11FE762C-CAFA-422E-9F6F-6181DDE46DEF}" type="slidenum">
              <a:rPr lang="en-GB" smtClean="0"/>
              <a:t>‹#›</a:t>
            </a:fld>
            <a:endParaRPr lang="en-GB"/>
          </a:p>
        </p:txBody>
      </p:sp>
    </p:spTree>
    <p:extLst>
      <p:ext uri="{BB962C8B-B14F-4D97-AF65-F5344CB8AC3E}">
        <p14:creationId xmlns:p14="http://schemas.microsoft.com/office/powerpoint/2010/main" val="213427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imple text (Two column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C2719C-DE40-6330-C121-8E5A158BD4DF}"/>
              </a:ext>
            </a:extLst>
          </p:cNvPr>
          <p:cNvSpPr>
            <a:spLocks noGrp="1"/>
          </p:cNvSpPr>
          <p:nvPr>
            <p:ph type="ctrTitle" hasCustomPrompt="1"/>
          </p:nvPr>
        </p:nvSpPr>
        <p:spPr>
          <a:xfrm>
            <a:off x="415636" y="720000"/>
            <a:ext cx="11263745" cy="1080000"/>
          </a:xfrm>
          <a:prstGeom prst="rect">
            <a:avLst/>
          </a:prstGeom>
        </p:spPr>
        <p:txBody>
          <a:bodyPr lIns="0" tIns="0" rIns="0" bIns="0"/>
          <a:lstStyle>
            <a:lvl1pPr algn="l">
              <a:defRPr sz="3200" b="1" i="0" baseline="0">
                <a:solidFill>
                  <a:srgbClr val="768692"/>
                </a:solidFill>
                <a:latin typeface="Arial"/>
              </a:defRPr>
            </a:lvl1pPr>
          </a:lstStyle>
          <a:p>
            <a:r>
              <a:rPr lang="en-GB"/>
              <a:t>Title (Arial Bold 32pt)</a:t>
            </a:r>
            <a:endParaRPr lang="en-US"/>
          </a:p>
        </p:txBody>
      </p:sp>
      <p:sp>
        <p:nvSpPr>
          <p:cNvPr id="7" name="Text Placeholder 7">
            <a:extLst>
              <a:ext uri="{FF2B5EF4-FFF2-40B4-BE49-F238E27FC236}">
                <a16:creationId xmlns:a16="http://schemas.microsoft.com/office/drawing/2014/main" id="{7D690BAD-3F04-7822-243A-DC8B70ADC1C0}"/>
              </a:ext>
            </a:extLst>
          </p:cNvPr>
          <p:cNvSpPr>
            <a:spLocks noGrp="1"/>
          </p:cNvSpPr>
          <p:nvPr>
            <p:ph type="body" sz="quarter" idx="12" hasCustomPrompt="1"/>
          </p:nvPr>
        </p:nvSpPr>
        <p:spPr>
          <a:xfrm>
            <a:off x="415636" y="1799999"/>
            <a:ext cx="11263745" cy="4226727"/>
          </a:xfrm>
          <a:prstGeom prst="rect">
            <a:avLst/>
          </a:prstGeom>
        </p:spPr>
        <p:txBody>
          <a:bodyPr vert="horz" lIns="0" tIns="0" rIns="0" bIns="0" numCol="1"/>
          <a:lstStyle>
            <a:lvl1pPr marL="0" indent="0">
              <a:spcBef>
                <a:spcPts val="0"/>
              </a:spcBef>
              <a:buNone/>
              <a:defRPr sz="1800" baseline="0">
                <a:solidFill>
                  <a:srgbClr val="34434F"/>
                </a:solidFill>
                <a:latin typeface="Arial"/>
              </a:defRPr>
            </a:lvl1pPr>
            <a:lvl2pPr>
              <a:spcBef>
                <a:spcPts val="0"/>
              </a:spcBef>
              <a:defRPr sz="1200" baseline="0">
                <a:solidFill>
                  <a:srgbClr val="34434F"/>
                </a:solidFill>
                <a:latin typeface="Arial"/>
              </a:defRPr>
            </a:lvl2pPr>
            <a:lvl3pPr>
              <a:spcBef>
                <a:spcPts val="0"/>
              </a:spcBef>
              <a:defRPr sz="1200" baseline="0">
                <a:solidFill>
                  <a:srgbClr val="34434F"/>
                </a:solidFill>
                <a:latin typeface="Arial"/>
              </a:defRPr>
            </a:lvl3pPr>
            <a:lvl4pPr>
              <a:spcBef>
                <a:spcPts val="0"/>
              </a:spcBef>
              <a:defRPr sz="1200" baseline="0">
                <a:solidFill>
                  <a:srgbClr val="34434F"/>
                </a:solidFill>
                <a:latin typeface="Arial"/>
              </a:defRPr>
            </a:lvl4pPr>
            <a:lvl5pPr>
              <a:spcBef>
                <a:spcPts val="0"/>
              </a:spcBef>
              <a:defRPr sz="1200" baseline="0">
                <a:solidFill>
                  <a:srgbClr val="34434F"/>
                </a:solidFill>
                <a:latin typeface="Arial"/>
              </a:defRPr>
            </a:lvl5pPr>
          </a:lstStyle>
          <a:p>
            <a:pPr lvl="0"/>
            <a:r>
              <a:rPr lang="en-GB"/>
              <a:t>Add your text here (Arial 18pt)</a:t>
            </a:r>
            <a:endParaRPr lang="en-US"/>
          </a:p>
        </p:txBody>
      </p:sp>
    </p:spTree>
    <p:extLst>
      <p:ext uri="{BB962C8B-B14F-4D97-AF65-F5344CB8AC3E}">
        <p14:creationId xmlns:p14="http://schemas.microsoft.com/office/powerpoint/2010/main" val="175564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ext (one colo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A2033B-6274-A6B6-3443-A7F58DF17BB6}"/>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7" name="Text Placeholder 4">
            <a:extLst>
              <a:ext uri="{FF2B5EF4-FFF2-40B4-BE49-F238E27FC236}">
                <a16:creationId xmlns:a16="http://schemas.microsoft.com/office/drawing/2014/main" id="{D1D77095-8D68-FFC3-289A-C36178514206}"/>
              </a:ext>
            </a:extLst>
          </p:cNvPr>
          <p:cNvSpPr>
            <a:spLocks noGrp="1"/>
          </p:cNvSpPr>
          <p:nvPr>
            <p:ph type="body" sz="quarter" idx="11" hasCustomPrompt="1"/>
          </p:nvPr>
        </p:nvSpPr>
        <p:spPr>
          <a:xfrm>
            <a:off x="471488" y="1581149"/>
            <a:ext cx="11368578" cy="4438651"/>
          </a:xfrm>
          <a:prstGeom prst="rect">
            <a:avLst/>
          </a:prstGeom>
        </p:spPr>
        <p:txBody>
          <a:bodyPr numCol="1" spcCol="720000"/>
          <a:lstStyle>
            <a:lvl1pPr marL="0" indent="0">
              <a:buNone/>
              <a:defRPr sz="1800">
                <a:solidFill>
                  <a:schemeClr val="tx2"/>
                </a:solidFill>
                <a:latin typeface="+mj-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122242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one coloumn)">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6E3EB4-6D72-7109-A67D-4DE60DE1CAAB}"/>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5" name="Text Placeholder 4">
            <a:extLst>
              <a:ext uri="{FF2B5EF4-FFF2-40B4-BE49-F238E27FC236}">
                <a16:creationId xmlns:a16="http://schemas.microsoft.com/office/drawing/2014/main" id="{EAA7E8F4-CF86-7365-E7B1-CD87A986C9B7}"/>
              </a:ext>
            </a:extLst>
          </p:cNvPr>
          <p:cNvSpPr>
            <a:spLocks noGrp="1"/>
          </p:cNvSpPr>
          <p:nvPr>
            <p:ph type="body" sz="quarter" idx="11" hasCustomPrompt="1"/>
          </p:nvPr>
        </p:nvSpPr>
        <p:spPr>
          <a:xfrm>
            <a:off x="471488" y="2032000"/>
            <a:ext cx="11368578" cy="4044951"/>
          </a:xfrm>
          <a:prstGeom prst="rect">
            <a:avLst/>
          </a:prstGeom>
        </p:spPr>
        <p:txBody>
          <a:bodyPr numCol="1"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
        <p:nvSpPr>
          <p:cNvPr id="6" name="Title 1">
            <a:extLst>
              <a:ext uri="{FF2B5EF4-FFF2-40B4-BE49-F238E27FC236}">
                <a16:creationId xmlns:a16="http://schemas.microsoft.com/office/drawing/2014/main" id="{C0CE376A-7A54-ABF4-5EBF-16A405B4BFDA}"/>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Tree>
    <p:extLst>
      <p:ext uri="{BB962C8B-B14F-4D97-AF65-F5344CB8AC3E}">
        <p14:creationId xmlns:p14="http://schemas.microsoft.com/office/powerpoint/2010/main" val="51624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2D0E49-0F4B-243D-7A15-E153AC87A161}"/>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11" name="Text Placeholder 2">
            <a:extLst>
              <a:ext uri="{FF2B5EF4-FFF2-40B4-BE49-F238E27FC236}">
                <a16:creationId xmlns:a16="http://schemas.microsoft.com/office/drawing/2014/main" id="{FEDC512E-AF32-D729-B642-2DD05194E0D6}"/>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13" name="Text Placeholder 4">
            <a:extLst>
              <a:ext uri="{FF2B5EF4-FFF2-40B4-BE49-F238E27FC236}">
                <a16:creationId xmlns:a16="http://schemas.microsoft.com/office/drawing/2014/main" id="{F7E2EDC3-3D4B-2C7F-E444-916689C2290A}"/>
              </a:ext>
            </a:extLst>
          </p:cNvPr>
          <p:cNvSpPr>
            <a:spLocks noGrp="1"/>
          </p:cNvSpPr>
          <p:nvPr>
            <p:ph type="body" sz="quarter" idx="11" hasCustomPrompt="1"/>
          </p:nvPr>
        </p:nvSpPr>
        <p:spPr>
          <a:xfrm>
            <a:off x="471488" y="2032000"/>
            <a:ext cx="11368578" cy="4044951"/>
          </a:xfrm>
          <a:prstGeom prst="rect">
            <a:avLst/>
          </a:prstGeom>
        </p:spPr>
        <p:txBody>
          <a:bodyPr numCol="2"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384321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text (one colo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A2033B-6274-A6B6-3443-A7F58DF17BB6}"/>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2800" b="1" i="0" baseline="0">
                <a:solidFill>
                  <a:schemeClr val="tx2"/>
                </a:solidFill>
                <a:latin typeface="+mj-lt"/>
              </a:defRPr>
            </a:lvl1pPr>
          </a:lstStyle>
          <a:p>
            <a:r>
              <a:rPr lang="en-GB"/>
              <a:t>Title (Arial Black 32pt)</a:t>
            </a:r>
            <a:endParaRPr lang="en-US"/>
          </a:p>
        </p:txBody>
      </p:sp>
      <p:sp>
        <p:nvSpPr>
          <p:cNvPr id="7" name="Text Placeholder 4">
            <a:extLst>
              <a:ext uri="{FF2B5EF4-FFF2-40B4-BE49-F238E27FC236}">
                <a16:creationId xmlns:a16="http://schemas.microsoft.com/office/drawing/2014/main" id="{D1D77095-8D68-FFC3-289A-C36178514206}"/>
              </a:ext>
            </a:extLst>
          </p:cNvPr>
          <p:cNvSpPr>
            <a:spLocks noGrp="1"/>
          </p:cNvSpPr>
          <p:nvPr>
            <p:ph type="body" sz="quarter" idx="11" hasCustomPrompt="1"/>
          </p:nvPr>
        </p:nvSpPr>
        <p:spPr>
          <a:xfrm>
            <a:off x="471488" y="1581149"/>
            <a:ext cx="11368578" cy="4438651"/>
          </a:xfrm>
          <a:prstGeom prst="rect">
            <a:avLst/>
          </a:prstGeom>
        </p:spPr>
        <p:txBody>
          <a:bodyPr numCol="1" spcCol="720000"/>
          <a:lstStyle>
            <a:lvl1pPr marL="0" indent="0">
              <a:buNone/>
              <a:defRPr sz="1800">
                <a:solidFill>
                  <a:schemeClr val="tx2"/>
                </a:solidFill>
                <a:latin typeface="+mj-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Tree>
    <p:extLst>
      <p:ext uri="{BB962C8B-B14F-4D97-AF65-F5344CB8AC3E}">
        <p14:creationId xmlns:p14="http://schemas.microsoft.com/office/powerpoint/2010/main" val="287416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ext (Two column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DBC3F0-5EC0-DDAB-A4E2-4D842E97A235}"/>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
        <p:nvSpPr>
          <p:cNvPr id="11" name="Text Placeholder 4">
            <a:extLst>
              <a:ext uri="{FF2B5EF4-FFF2-40B4-BE49-F238E27FC236}">
                <a16:creationId xmlns:a16="http://schemas.microsoft.com/office/drawing/2014/main" id="{298A85BA-2983-B056-396B-9B8292D24C02}"/>
              </a:ext>
            </a:extLst>
          </p:cNvPr>
          <p:cNvSpPr>
            <a:spLocks noGrp="1"/>
          </p:cNvSpPr>
          <p:nvPr>
            <p:ph type="body" sz="quarter" idx="11" hasCustomPrompt="1"/>
          </p:nvPr>
        </p:nvSpPr>
        <p:spPr>
          <a:xfrm>
            <a:off x="471488" y="1581149"/>
            <a:ext cx="11368578" cy="4438651"/>
          </a:xfrm>
          <a:prstGeom prst="rect">
            <a:avLst/>
          </a:prstGeom>
        </p:spPr>
        <p:txBody>
          <a:bodyPr numCol="2" spcCol="720000"/>
          <a:lstStyle>
            <a:lvl1pPr marL="0" indent="0">
              <a:buNone/>
              <a:defRPr sz="1800">
                <a:solidFill>
                  <a:schemeClr val="tx2"/>
                </a:solidFill>
                <a:latin typeface="+mj-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a:p>
            <a:pPr lvl="0"/>
            <a:endParaRPr lang="en-GB" b="0" i="0">
              <a:solidFill>
                <a:srgbClr val="000000"/>
              </a:solidFill>
              <a:effectLst/>
              <a:latin typeface="Open Sans" pitchFamily="2" charset="0"/>
            </a:endParaRPr>
          </a:p>
        </p:txBody>
      </p:sp>
    </p:spTree>
    <p:extLst>
      <p:ext uri="{BB962C8B-B14F-4D97-AF65-F5344CB8AC3E}">
        <p14:creationId xmlns:p14="http://schemas.microsoft.com/office/powerpoint/2010/main" val="36579016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e coloumn)">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6E3EB4-6D72-7109-A67D-4DE60DE1CAAB}"/>
              </a:ext>
            </a:extLst>
          </p:cNvPr>
          <p:cNvSpPr>
            <a:spLocks noGrp="1"/>
          </p:cNvSpPr>
          <p:nvPr>
            <p:ph type="body" sz="quarter" idx="10" hasCustomPrompt="1"/>
          </p:nvPr>
        </p:nvSpPr>
        <p:spPr>
          <a:xfrm>
            <a:off x="471488" y="1168435"/>
            <a:ext cx="11368118" cy="518964"/>
          </a:xfrm>
          <a:prstGeom prst="rect">
            <a:avLst/>
          </a:prstGeom>
        </p:spPr>
        <p:txBody>
          <a:bodyPr/>
          <a:lstStyle>
            <a:lvl1pPr marL="0" indent="0">
              <a:buNone/>
              <a:defRPr sz="2400" b="1">
                <a:solidFill>
                  <a:schemeClr val="accent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Intro text optional (Arial Bold 24pt)</a:t>
            </a:r>
          </a:p>
        </p:txBody>
      </p:sp>
      <p:sp>
        <p:nvSpPr>
          <p:cNvPr id="5" name="Text Placeholder 4">
            <a:extLst>
              <a:ext uri="{FF2B5EF4-FFF2-40B4-BE49-F238E27FC236}">
                <a16:creationId xmlns:a16="http://schemas.microsoft.com/office/drawing/2014/main" id="{EAA7E8F4-CF86-7365-E7B1-CD87A986C9B7}"/>
              </a:ext>
            </a:extLst>
          </p:cNvPr>
          <p:cNvSpPr>
            <a:spLocks noGrp="1"/>
          </p:cNvSpPr>
          <p:nvPr>
            <p:ph type="body" sz="quarter" idx="11" hasCustomPrompt="1"/>
          </p:nvPr>
        </p:nvSpPr>
        <p:spPr>
          <a:xfrm>
            <a:off x="471488" y="2032000"/>
            <a:ext cx="11368578" cy="4044951"/>
          </a:xfrm>
          <a:prstGeom prst="rect">
            <a:avLst/>
          </a:prstGeom>
        </p:spPr>
        <p:txBody>
          <a:bodyPr numCol="1" spcCol="720000"/>
          <a:lstStyle>
            <a:lvl1pPr marL="0" indent="0">
              <a:buNone/>
              <a:defRPr sz="18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b="0" i="0">
                <a:solidFill>
                  <a:srgbClr val="000000"/>
                </a:solidFill>
                <a:effectLst/>
                <a:latin typeface="Open Sans" pitchFamily="2" charset="0"/>
              </a:rPr>
              <a:t>Add your text here (Arial 18pt)</a:t>
            </a:r>
          </a:p>
        </p:txBody>
      </p:sp>
      <p:sp>
        <p:nvSpPr>
          <p:cNvPr id="6" name="Title 1">
            <a:extLst>
              <a:ext uri="{FF2B5EF4-FFF2-40B4-BE49-F238E27FC236}">
                <a16:creationId xmlns:a16="http://schemas.microsoft.com/office/drawing/2014/main" id="{C0CE376A-7A54-ABF4-5EBF-16A405B4BFDA}"/>
              </a:ext>
            </a:extLst>
          </p:cNvPr>
          <p:cNvSpPr>
            <a:spLocks noGrp="1"/>
          </p:cNvSpPr>
          <p:nvPr>
            <p:ph type="ctrTitle" hasCustomPrompt="1"/>
          </p:nvPr>
        </p:nvSpPr>
        <p:spPr>
          <a:xfrm>
            <a:off x="471948" y="450557"/>
            <a:ext cx="11368118" cy="586392"/>
          </a:xfrm>
          <a:prstGeom prst="rect">
            <a:avLst/>
          </a:prstGeom>
        </p:spPr>
        <p:txBody>
          <a:bodyPr lIns="0" tIns="0" rIns="0" bIns="0"/>
          <a:lstStyle>
            <a:lvl1pPr algn="l">
              <a:defRPr sz="3200" b="1" i="0" baseline="0">
                <a:solidFill>
                  <a:srgbClr val="330072"/>
                </a:solidFill>
                <a:latin typeface="Arial Black" panose="020B0A04020102020204" pitchFamily="34" charset="0"/>
              </a:defRPr>
            </a:lvl1pPr>
          </a:lstStyle>
          <a:p>
            <a:r>
              <a:rPr lang="en-GB"/>
              <a:t>Title (Arial Black 32pt)</a:t>
            </a:r>
            <a:endParaRPr lang="en-US"/>
          </a:p>
        </p:txBody>
      </p:sp>
    </p:spTree>
    <p:extLst>
      <p:ext uri="{BB962C8B-B14F-4D97-AF65-F5344CB8AC3E}">
        <p14:creationId xmlns:p14="http://schemas.microsoft.com/office/powerpoint/2010/main" val="42949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97AFAFD1-77E7-54A1-434E-C5236E8D0B26}"/>
              </a:ext>
            </a:extLst>
          </p:cNvPr>
          <p:cNvPicPr>
            <a:picLocks noChangeAspect="1"/>
          </p:cNvPicPr>
          <p:nvPr userDrawn="1"/>
        </p:nvPicPr>
        <p:blipFill>
          <a:blip r:embed="rId4"/>
          <a:stretch>
            <a:fillRect/>
          </a:stretch>
        </p:blipFill>
        <p:spPr>
          <a:xfrm>
            <a:off x="9556494" y="457199"/>
            <a:ext cx="2201677" cy="838202"/>
          </a:xfrm>
          <a:prstGeom prst="rect">
            <a:avLst/>
          </a:prstGeom>
        </p:spPr>
      </p:pic>
    </p:spTree>
    <p:extLst>
      <p:ext uri="{BB962C8B-B14F-4D97-AF65-F5344CB8AC3E}">
        <p14:creationId xmlns:p14="http://schemas.microsoft.com/office/powerpoint/2010/main" val="1394820112"/>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5538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5"/>
          <a:srcRect l="70611" t="-195" b="77140"/>
          <a:stretch/>
        </p:blipFill>
        <p:spPr>
          <a:xfrm>
            <a:off x="9062138" y="-15875"/>
            <a:ext cx="3129862" cy="1841500"/>
          </a:xfrm>
          <a:prstGeom prst="rect">
            <a:avLst/>
          </a:prstGeom>
        </p:spPr>
      </p:pic>
      <p:pic>
        <p:nvPicPr>
          <p:cNvPr id="5" name="Graphic 4">
            <a:extLst>
              <a:ext uri="{FF2B5EF4-FFF2-40B4-BE49-F238E27FC236}">
                <a16:creationId xmlns:a16="http://schemas.microsoft.com/office/drawing/2014/main" id="{D3C4DD3E-6885-C55C-5398-F5DD4EFDA21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92849" y="6275230"/>
            <a:ext cx="3583152" cy="269465"/>
          </a:xfrm>
          <a:prstGeom prst="rect">
            <a:avLst/>
          </a:prstGeom>
        </p:spPr>
      </p:pic>
    </p:spTree>
    <p:extLst>
      <p:ext uri="{BB962C8B-B14F-4D97-AF65-F5344CB8AC3E}">
        <p14:creationId xmlns:p14="http://schemas.microsoft.com/office/powerpoint/2010/main" val="1074684388"/>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6"/>
          <a:srcRect l="70611" t="-195" b="77140"/>
          <a:stretch/>
        </p:blipFill>
        <p:spPr>
          <a:xfrm>
            <a:off x="9062138" y="-15875"/>
            <a:ext cx="3129862" cy="1841500"/>
          </a:xfrm>
          <a:prstGeom prst="rect">
            <a:avLst/>
          </a:prstGeom>
        </p:spPr>
      </p:pic>
    </p:spTree>
    <p:extLst>
      <p:ext uri="{BB962C8B-B14F-4D97-AF65-F5344CB8AC3E}">
        <p14:creationId xmlns:p14="http://schemas.microsoft.com/office/powerpoint/2010/main" val="37672509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6"/>
          <a:srcRect l="70611" t="-195" b="77140"/>
          <a:stretch/>
        </p:blipFill>
        <p:spPr>
          <a:xfrm>
            <a:off x="9062138" y="-15875"/>
            <a:ext cx="3129862" cy="1841500"/>
          </a:xfrm>
          <a:prstGeom prst="rect">
            <a:avLst/>
          </a:prstGeom>
        </p:spPr>
      </p:pic>
    </p:spTree>
    <p:extLst>
      <p:ext uri="{BB962C8B-B14F-4D97-AF65-F5344CB8AC3E}">
        <p14:creationId xmlns:p14="http://schemas.microsoft.com/office/powerpoint/2010/main" val="13097819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610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7078-D46A-42B5-4D06-395F526F091F}"/>
              </a:ext>
            </a:extLst>
          </p:cNvPr>
          <p:cNvSpPr>
            <a:spLocks noGrp="1"/>
          </p:cNvSpPr>
          <p:nvPr>
            <p:ph type="ctrTitle"/>
          </p:nvPr>
        </p:nvSpPr>
        <p:spPr>
          <a:xfrm>
            <a:off x="486426" y="2201014"/>
            <a:ext cx="6068552" cy="1440000"/>
          </a:xfrm>
        </p:spPr>
        <p:txBody>
          <a:bodyPr/>
          <a:lstStyle/>
          <a:p>
            <a:r>
              <a:rPr lang="en-GB" dirty="0"/>
              <a:t>Delivering Improving Lives Together</a:t>
            </a:r>
          </a:p>
        </p:txBody>
      </p:sp>
      <p:pic>
        <p:nvPicPr>
          <p:cNvPr id="3" name="Graphic 2">
            <a:extLst>
              <a:ext uri="{FF2B5EF4-FFF2-40B4-BE49-F238E27FC236}">
                <a16:creationId xmlns:a16="http://schemas.microsoft.com/office/drawing/2014/main" id="{78F8FB02-6E3A-7861-46F6-F4720C402C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7168" y="1397000"/>
            <a:ext cx="2145016" cy="2145016"/>
          </a:xfrm>
          <a:prstGeom prst="rect">
            <a:avLst/>
          </a:prstGeom>
        </p:spPr>
      </p:pic>
      <p:pic>
        <p:nvPicPr>
          <p:cNvPr id="4" name="Graphic 3">
            <a:extLst>
              <a:ext uri="{FF2B5EF4-FFF2-40B4-BE49-F238E27FC236}">
                <a16:creationId xmlns:a16="http://schemas.microsoft.com/office/drawing/2014/main" id="{CFC31CAA-9393-858B-6176-7B39CACD41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2828" y="3641014"/>
            <a:ext cx="1308680" cy="1341952"/>
          </a:xfrm>
          <a:prstGeom prst="rect">
            <a:avLst/>
          </a:prstGeom>
        </p:spPr>
      </p:pic>
      <p:pic>
        <p:nvPicPr>
          <p:cNvPr id="5" name="Graphic 4">
            <a:extLst>
              <a:ext uri="{FF2B5EF4-FFF2-40B4-BE49-F238E27FC236}">
                <a16:creationId xmlns:a16="http://schemas.microsoft.com/office/drawing/2014/main" id="{78CFC44B-7ADF-E8D6-AECF-E8A0000D0C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2184" y="4149000"/>
            <a:ext cx="1447800" cy="1447800"/>
          </a:xfrm>
          <a:prstGeom prst="rect">
            <a:avLst/>
          </a:prstGeom>
        </p:spPr>
      </p:pic>
      <p:sp>
        <p:nvSpPr>
          <p:cNvPr id="7" name="TextBox 6">
            <a:extLst>
              <a:ext uri="{FF2B5EF4-FFF2-40B4-BE49-F238E27FC236}">
                <a16:creationId xmlns:a16="http://schemas.microsoft.com/office/drawing/2014/main" id="{85317061-DE8E-A0EA-0120-425996BCB8CE}"/>
              </a:ext>
            </a:extLst>
          </p:cNvPr>
          <p:cNvSpPr txBox="1"/>
          <p:nvPr/>
        </p:nvSpPr>
        <p:spPr>
          <a:xfrm>
            <a:off x="457470" y="4495378"/>
            <a:ext cx="6097508" cy="830997"/>
          </a:xfrm>
          <a:prstGeom prst="rect">
            <a:avLst/>
          </a:prstGeom>
          <a:noFill/>
        </p:spPr>
        <p:txBody>
          <a:bodyPr wrap="square">
            <a:spAutoFit/>
          </a:bodyPr>
          <a:lstStyle/>
          <a:p>
            <a:r>
              <a:rPr lang="en-GB" sz="2800" dirty="0">
                <a:solidFill>
                  <a:schemeClr val="bg1"/>
                </a:solidFill>
              </a:rPr>
              <a:t>Integrated Community Teams</a:t>
            </a:r>
          </a:p>
          <a:p>
            <a:endParaRPr lang="en-GB" sz="2000" dirty="0">
              <a:solidFill>
                <a:schemeClr val="bg1"/>
              </a:solidFill>
            </a:endParaRPr>
          </a:p>
        </p:txBody>
      </p:sp>
      <p:sp>
        <p:nvSpPr>
          <p:cNvPr id="6" name="Rectangle 5">
            <a:extLst>
              <a:ext uri="{FF2B5EF4-FFF2-40B4-BE49-F238E27FC236}">
                <a16:creationId xmlns:a16="http://schemas.microsoft.com/office/drawing/2014/main" id="{20C18369-EE9B-117F-C241-0ABD10D4ED3B}"/>
              </a:ext>
            </a:extLst>
          </p:cNvPr>
          <p:cNvSpPr/>
          <p:nvPr/>
        </p:nvSpPr>
        <p:spPr>
          <a:xfrm>
            <a:off x="486426" y="6188149"/>
            <a:ext cx="3713434" cy="467832"/>
          </a:xfrm>
          <a:prstGeom prst="rect">
            <a:avLst/>
          </a:prstGeom>
          <a:solidFill>
            <a:srgbClr val="0069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8147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a:xfrm>
            <a:off x="217455" y="136265"/>
            <a:ext cx="11974545" cy="586392"/>
          </a:xfrm>
        </p:spPr>
        <p:txBody>
          <a:bodyPr/>
          <a:lstStyle/>
          <a:p>
            <a:r>
              <a:rPr lang="en-GB" dirty="0">
                <a:solidFill>
                  <a:schemeClr val="accent1"/>
                </a:solidFill>
                <a:latin typeface="Arial Black" panose="020B0A04020102020204" pitchFamily="34" charset="0"/>
              </a:rPr>
              <a:t>What does this mean for William?</a:t>
            </a:r>
          </a:p>
        </p:txBody>
      </p:sp>
      <p:sp>
        <p:nvSpPr>
          <p:cNvPr id="10" name="Title 12">
            <a:extLst>
              <a:ext uri="{FF2B5EF4-FFF2-40B4-BE49-F238E27FC236}">
                <a16:creationId xmlns:a16="http://schemas.microsoft.com/office/drawing/2014/main" id="{7C822210-68AA-E593-2BEC-4D62FE0998CC}"/>
              </a:ext>
            </a:extLst>
          </p:cNvPr>
          <p:cNvSpPr txBox="1">
            <a:spLocks/>
          </p:cNvSpPr>
          <p:nvPr/>
        </p:nvSpPr>
        <p:spPr>
          <a:xfrm>
            <a:off x="401323" y="2990560"/>
            <a:ext cx="2913378" cy="28883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Harpreet’s key care needs:</a:t>
            </a:r>
          </a:p>
        </p:txBody>
      </p:sp>
      <p:grpSp>
        <p:nvGrpSpPr>
          <p:cNvPr id="6" name="Group 5">
            <a:extLst>
              <a:ext uri="{FF2B5EF4-FFF2-40B4-BE49-F238E27FC236}">
                <a16:creationId xmlns:a16="http://schemas.microsoft.com/office/drawing/2014/main" id="{3DD198C0-2FC3-9D72-E5F7-4C529B33D95A}"/>
              </a:ext>
            </a:extLst>
          </p:cNvPr>
          <p:cNvGrpSpPr/>
          <p:nvPr/>
        </p:nvGrpSpPr>
        <p:grpSpPr>
          <a:xfrm>
            <a:off x="624231" y="846645"/>
            <a:ext cx="9973004" cy="6011355"/>
            <a:chOff x="568475" y="1581149"/>
            <a:chExt cx="9006846" cy="5499881"/>
          </a:xfrm>
        </p:grpSpPr>
        <p:pic>
          <p:nvPicPr>
            <p:cNvPr id="3" name="Picture 2">
              <a:extLst>
                <a:ext uri="{FF2B5EF4-FFF2-40B4-BE49-F238E27FC236}">
                  <a16:creationId xmlns:a16="http://schemas.microsoft.com/office/drawing/2014/main" id="{42A5678D-B280-4536-87C6-B614B94325AD}"/>
                </a:ext>
              </a:extLst>
            </p:cNvPr>
            <p:cNvPicPr>
              <a:picLocks noChangeAspect="1"/>
            </p:cNvPicPr>
            <p:nvPr/>
          </p:nvPicPr>
          <p:blipFill>
            <a:blip r:embed="rId2"/>
            <a:stretch>
              <a:fillRect/>
            </a:stretch>
          </p:blipFill>
          <p:spPr>
            <a:xfrm>
              <a:off x="568475" y="1581149"/>
              <a:ext cx="9006846" cy="5499881"/>
            </a:xfrm>
            <a:prstGeom prst="rect">
              <a:avLst/>
            </a:prstGeom>
          </p:spPr>
        </p:pic>
        <p:sp>
          <p:nvSpPr>
            <p:cNvPr id="5" name="TextBox 4">
              <a:extLst>
                <a:ext uri="{FF2B5EF4-FFF2-40B4-BE49-F238E27FC236}">
                  <a16:creationId xmlns:a16="http://schemas.microsoft.com/office/drawing/2014/main" id="{60C0B340-DE6F-3C8A-4F04-7A9EC3705F8A}"/>
                </a:ext>
              </a:extLst>
            </p:cNvPr>
            <p:cNvSpPr txBox="1"/>
            <p:nvPr/>
          </p:nvSpPr>
          <p:spPr>
            <a:xfrm>
              <a:off x="569343" y="1581149"/>
              <a:ext cx="4477110" cy="773862"/>
            </a:xfrm>
            <a:prstGeom prst="rect">
              <a:avLst/>
            </a:prstGeom>
            <a:solidFill>
              <a:schemeClr val="bg1"/>
            </a:solidFill>
          </p:spPr>
          <p:txBody>
            <a:bodyPr wrap="square" rtlCol="0">
              <a:spAutoFit/>
            </a:bodyPr>
            <a:lstStyle/>
            <a:p>
              <a:endParaRPr lang="en-GB" dirty="0"/>
            </a:p>
          </p:txBody>
        </p:sp>
      </p:grpSp>
      <p:sp>
        <p:nvSpPr>
          <p:cNvPr id="7" name="Title 12">
            <a:extLst>
              <a:ext uri="{FF2B5EF4-FFF2-40B4-BE49-F238E27FC236}">
                <a16:creationId xmlns:a16="http://schemas.microsoft.com/office/drawing/2014/main" id="{CA455B2A-7A82-4E4D-541D-7EE31C320AC8}"/>
              </a:ext>
            </a:extLst>
          </p:cNvPr>
          <p:cNvSpPr txBox="1">
            <a:spLocks/>
          </p:cNvSpPr>
          <p:nvPr/>
        </p:nvSpPr>
        <p:spPr>
          <a:xfrm>
            <a:off x="401323" y="629833"/>
            <a:ext cx="11974545" cy="58639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2000" dirty="0">
                <a:solidFill>
                  <a:schemeClr val="accent2"/>
                </a:solidFill>
              </a:rPr>
              <a:t>Highest Needs- High Intensity User (HIU) Service  </a:t>
            </a:r>
          </a:p>
        </p:txBody>
      </p:sp>
    </p:spTree>
    <p:extLst>
      <p:ext uri="{BB962C8B-B14F-4D97-AF65-F5344CB8AC3E}">
        <p14:creationId xmlns:p14="http://schemas.microsoft.com/office/powerpoint/2010/main" val="3358419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A76A09EF-5717-AD23-DB1E-BFA40DC503C6}"/>
              </a:ext>
            </a:extLst>
          </p:cNvPr>
          <p:cNvSpPr>
            <a:spLocks noGrp="1"/>
          </p:cNvSpPr>
          <p:nvPr>
            <p:ph type="ctrTitle"/>
          </p:nvPr>
        </p:nvSpPr>
        <p:spPr>
          <a:xfrm>
            <a:off x="217455" y="136265"/>
            <a:ext cx="11974545" cy="586392"/>
          </a:xfrm>
        </p:spPr>
        <p:txBody>
          <a:bodyPr/>
          <a:lstStyle/>
          <a:p>
            <a:r>
              <a:rPr lang="en-GB" dirty="0">
                <a:solidFill>
                  <a:schemeClr val="accent1"/>
                </a:solidFill>
                <a:latin typeface="Arial Black" panose="020B0A04020102020204" pitchFamily="34" charset="0"/>
              </a:rPr>
              <a:t>What does this mean for </a:t>
            </a:r>
            <a:r>
              <a:rPr lang="en-GB" dirty="0">
                <a:solidFill>
                  <a:schemeClr val="accent1"/>
                </a:solidFill>
              </a:rPr>
              <a:t>Glenn</a:t>
            </a:r>
            <a:r>
              <a:rPr lang="en-GB" dirty="0">
                <a:solidFill>
                  <a:schemeClr val="accent1"/>
                </a:solidFill>
                <a:latin typeface="Arial Black" panose="020B0A04020102020204" pitchFamily="34" charset="0"/>
              </a:rPr>
              <a:t>?</a:t>
            </a:r>
          </a:p>
        </p:txBody>
      </p:sp>
      <p:grpSp>
        <p:nvGrpSpPr>
          <p:cNvPr id="9" name="Group 8">
            <a:extLst>
              <a:ext uri="{FF2B5EF4-FFF2-40B4-BE49-F238E27FC236}">
                <a16:creationId xmlns:a16="http://schemas.microsoft.com/office/drawing/2014/main" id="{F879BBB1-66F5-B8B5-9481-D3AABD47E925}"/>
              </a:ext>
            </a:extLst>
          </p:cNvPr>
          <p:cNvGrpSpPr/>
          <p:nvPr/>
        </p:nvGrpSpPr>
        <p:grpSpPr>
          <a:xfrm>
            <a:off x="568923" y="551739"/>
            <a:ext cx="10688128" cy="5988337"/>
            <a:chOff x="646981" y="1052423"/>
            <a:chExt cx="10023893" cy="5988337"/>
          </a:xfrm>
        </p:grpSpPr>
        <p:pic>
          <p:nvPicPr>
            <p:cNvPr id="5" name="Picture 4">
              <a:extLst>
                <a:ext uri="{FF2B5EF4-FFF2-40B4-BE49-F238E27FC236}">
                  <a16:creationId xmlns:a16="http://schemas.microsoft.com/office/drawing/2014/main" id="{71C248C7-E711-1BF8-220D-624F5ADCAE71}"/>
                </a:ext>
              </a:extLst>
            </p:cNvPr>
            <p:cNvPicPr>
              <a:picLocks noChangeAspect="1"/>
            </p:cNvPicPr>
            <p:nvPr/>
          </p:nvPicPr>
          <p:blipFill>
            <a:blip r:embed="rId2"/>
            <a:srcRect t="11597"/>
            <a:stretch/>
          </p:blipFill>
          <p:spPr>
            <a:xfrm>
              <a:off x="646981" y="1638815"/>
              <a:ext cx="10023893" cy="5401945"/>
            </a:xfrm>
            <a:prstGeom prst="rect">
              <a:avLst/>
            </a:prstGeom>
          </p:spPr>
        </p:pic>
        <p:sp>
          <p:nvSpPr>
            <p:cNvPr id="8" name="TextBox 7">
              <a:extLst>
                <a:ext uri="{FF2B5EF4-FFF2-40B4-BE49-F238E27FC236}">
                  <a16:creationId xmlns:a16="http://schemas.microsoft.com/office/drawing/2014/main" id="{8D5A69C2-7F4E-7145-4491-49B2CC2758F7}"/>
                </a:ext>
              </a:extLst>
            </p:cNvPr>
            <p:cNvSpPr txBox="1"/>
            <p:nvPr/>
          </p:nvSpPr>
          <p:spPr>
            <a:xfrm>
              <a:off x="664234" y="1052423"/>
              <a:ext cx="4891177" cy="750498"/>
            </a:xfrm>
            <a:prstGeom prst="rect">
              <a:avLst/>
            </a:prstGeom>
            <a:solidFill>
              <a:schemeClr val="bg1"/>
            </a:solidFill>
          </p:spPr>
          <p:txBody>
            <a:bodyPr wrap="square" rtlCol="0">
              <a:spAutoFit/>
            </a:bodyPr>
            <a:lstStyle/>
            <a:p>
              <a:endParaRPr lang="en-GB" dirty="0"/>
            </a:p>
          </p:txBody>
        </p:sp>
      </p:grpSp>
      <p:sp>
        <p:nvSpPr>
          <p:cNvPr id="7" name="Title 12">
            <a:extLst>
              <a:ext uri="{FF2B5EF4-FFF2-40B4-BE49-F238E27FC236}">
                <a16:creationId xmlns:a16="http://schemas.microsoft.com/office/drawing/2014/main" id="{9D87E835-3469-8DD8-2F38-AB38EABE3A65}"/>
              </a:ext>
            </a:extLst>
          </p:cNvPr>
          <p:cNvSpPr txBox="1">
            <a:spLocks/>
          </p:cNvSpPr>
          <p:nvPr/>
        </p:nvSpPr>
        <p:spPr>
          <a:xfrm>
            <a:off x="401323" y="629833"/>
            <a:ext cx="11974545" cy="58639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2000" dirty="0">
                <a:solidFill>
                  <a:schemeClr val="accent2"/>
                </a:solidFill>
              </a:rPr>
              <a:t>Highest Needs- High Intensity User (HIU) Service  </a:t>
            </a:r>
          </a:p>
        </p:txBody>
      </p:sp>
    </p:spTree>
    <p:extLst>
      <p:ext uri="{BB962C8B-B14F-4D97-AF65-F5344CB8AC3E}">
        <p14:creationId xmlns:p14="http://schemas.microsoft.com/office/powerpoint/2010/main" val="3735617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p:txBody>
          <a:bodyPr/>
          <a:lstStyle/>
          <a:p>
            <a:r>
              <a:rPr lang="en-GB" dirty="0">
                <a:solidFill>
                  <a:schemeClr val="accent1"/>
                </a:solidFill>
                <a:latin typeface="Arial Black" panose="020B0A04020102020204" pitchFamily="34" charset="0"/>
              </a:rPr>
              <a:t>Overview</a:t>
            </a:r>
          </a:p>
        </p:txBody>
      </p:sp>
      <p:sp>
        <p:nvSpPr>
          <p:cNvPr id="14" name="Text Placeholder 13">
            <a:extLst>
              <a:ext uri="{FF2B5EF4-FFF2-40B4-BE49-F238E27FC236}">
                <a16:creationId xmlns:a16="http://schemas.microsoft.com/office/drawing/2014/main" id="{561A3B36-2AB1-EA7E-A065-877812EAF963}"/>
              </a:ext>
            </a:extLst>
          </p:cNvPr>
          <p:cNvSpPr>
            <a:spLocks noGrp="1"/>
          </p:cNvSpPr>
          <p:nvPr>
            <p:ph type="body" sz="quarter" idx="11"/>
          </p:nvPr>
        </p:nvSpPr>
        <p:spPr>
          <a:xfrm>
            <a:off x="471488" y="1132760"/>
            <a:ext cx="11249024" cy="5280340"/>
          </a:xfrm>
        </p:spPr>
        <p:txBody>
          <a:bodyPr numCol="1"/>
          <a:lstStyle/>
          <a:p>
            <a:r>
              <a:rPr lang="en-GB" sz="1600" dirty="0">
                <a:latin typeface="Arial" panose="020B0604020202020204" pitchFamily="34" charset="0"/>
                <a:ea typeface="MS PGothic" panose="020B0600070205080204" pitchFamily="34" charset="-128"/>
              </a:rPr>
              <a:t>Our ambition is to deliver clinically-led, financially sustainable services that are easy to access, and improve people’s experience of care, deliver better outcomes, and address health inequalities. Across Sussex, all health and care organisations have committed to come together to improve the lives of people living across the county.</a:t>
            </a:r>
          </a:p>
          <a:p>
            <a:br>
              <a:rPr lang="en-GB" sz="1600" b="1" dirty="0">
                <a:latin typeface="Arial" panose="020B0604020202020204" pitchFamily="34" charset="0"/>
                <a:ea typeface="MS PGothic" panose="020B0600070205080204" pitchFamily="34" charset="-128"/>
              </a:rPr>
            </a:br>
            <a:r>
              <a:rPr lang="en-GB" sz="1600" b="1" dirty="0">
                <a:latin typeface="Arial" panose="020B0604020202020204" pitchFamily="34" charset="0"/>
                <a:ea typeface="MS PGothic" panose="020B0600070205080204" pitchFamily="34" charset="-128"/>
              </a:rPr>
              <a:t>We want to:</a:t>
            </a: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endParaRPr lang="en-GB" sz="1600" b="1" dirty="0">
              <a:latin typeface="Arial" panose="020B0604020202020204" pitchFamily="34" charset="0"/>
              <a:ea typeface="MS PGothic" panose="020B0600070205080204" pitchFamily="34" charset="-128"/>
            </a:endParaRPr>
          </a:p>
          <a:p>
            <a:pPr>
              <a:spcAft>
                <a:spcPts val="1200"/>
              </a:spcAft>
            </a:pPr>
            <a:endParaRPr lang="en-GB" sz="1600" b="1" dirty="0">
              <a:solidFill>
                <a:schemeClr val="accent1"/>
              </a:solidFill>
              <a:latin typeface="Arial" panose="020B0604020202020204" pitchFamily="34" charset="0"/>
              <a:ea typeface="MS PGothic" panose="020B0600070205080204" pitchFamily="34" charset="-128"/>
            </a:endParaRPr>
          </a:p>
          <a:p>
            <a:endParaRPr lang="en-GB" sz="1600" b="1" dirty="0"/>
          </a:p>
        </p:txBody>
      </p:sp>
      <p:sp>
        <p:nvSpPr>
          <p:cNvPr id="2" name="TextBox 1">
            <a:extLst>
              <a:ext uri="{FF2B5EF4-FFF2-40B4-BE49-F238E27FC236}">
                <a16:creationId xmlns:a16="http://schemas.microsoft.com/office/drawing/2014/main" id="{B022213B-95D5-545D-1442-C98E9F8E6221}"/>
              </a:ext>
            </a:extLst>
          </p:cNvPr>
          <p:cNvSpPr txBox="1"/>
          <p:nvPr/>
        </p:nvSpPr>
        <p:spPr>
          <a:xfrm>
            <a:off x="960841" y="5451585"/>
            <a:ext cx="10458450" cy="863570"/>
          </a:xfrm>
          <a:prstGeom prst="rect">
            <a:avLst/>
          </a:prstGeom>
          <a:noFill/>
        </p:spPr>
        <p:txBody>
          <a:bodyPr wrap="square">
            <a:spAutoFit/>
          </a:bodyPr>
          <a:lstStyle/>
          <a:p>
            <a:pPr marL="400050">
              <a:lnSpc>
                <a:spcPct val="107000"/>
              </a:lnSpc>
            </a:pPr>
            <a:r>
              <a:rPr lang="en-GB" sz="1600" b="1" dirty="0">
                <a:solidFill>
                  <a:schemeClr val="accent5"/>
                </a:solidFill>
                <a:latin typeface="Arial"/>
                <a:cs typeface="Arial"/>
              </a:rPr>
              <a:t>Help our staff to do the best job they can </a:t>
            </a:r>
            <a:r>
              <a:rPr lang="en-GB" sz="1600" dirty="0">
                <a:solidFill>
                  <a:schemeClr val="tx2"/>
                </a:solidFill>
                <a:latin typeface="Arial"/>
                <a:cs typeface="Arial"/>
              </a:rPr>
              <a:t>in the best possible working environment, by doing more to support their health and wellbeing and to promote opportunities which ensure people want to work in health and care services. </a:t>
            </a:r>
          </a:p>
        </p:txBody>
      </p:sp>
      <p:sp>
        <p:nvSpPr>
          <p:cNvPr id="4" name="TextBox 3">
            <a:extLst>
              <a:ext uri="{FF2B5EF4-FFF2-40B4-BE49-F238E27FC236}">
                <a16:creationId xmlns:a16="http://schemas.microsoft.com/office/drawing/2014/main" id="{5F9010D1-54C8-7F1C-7AEB-D55911DCDE5E}"/>
              </a:ext>
            </a:extLst>
          </p:cNvPr>
          <p:cNvSpPr txBox="1"/>
          <p:nvPr/>
        </p:nvSpPr>
        <p:spPr>
          <a:xfrm>
            <a:off x="939451" y="2720657"/>
            <a:ext cx="8953500" cy="600101"/>
          </a:xfrm>
          <a:prstGeom prst="rect">
            <a:avLst/>
          </a:prstGeom>
          <a:noFill/>
        </p:spPr>
        <p:txBody>
          <a:bodyPr wrap="square">
            <a:spAutoFit/>
          </a:bodyPr>
          <a:lstStyle/>
          <a:p>
            <a:pPr marL="400050">
              <a:lnSpc>
                <a:spcPct val="107000"/>
              </a:lnSpc>
            </a:pPr>
            <a:r>
              <a:rPr lang="en-GB" sz="1600" b="1" dirty="0">
                <a:solidFill>
                  <a:srgbClr val="41B6E6"/>
                </a:solidFill>
                <a:latin typeface="Arial"/>
                <a:cs typeface="Arial"/>
              </a:rPr>
              <a:t>Help local people start their lives well </a:t>
            </a:r>
            <a:r>
              <a:rPr lang="en-GB" sz="1600" dirty="0">
                <a:solidFill>
                  <a:schemeClr val="tx2"/>
                </a:solidFill>
                <a:latin typeface="Arial"/>
                <a:cs typeface="Arial"/>
              </a:rPr>
              <a:t>by doing more to support and protect children, young people, and their families. </a:t>
            </a:r>
          </a:p>
        </p:txBody>
      </p:sp>
      <p:sp>
        <p:nvSpPr>
          <p:cNvPr id="5" name="Oval 4">
            <a:extLst>
              <a:ext uri="{FF2B5EF4-FFF2-40B4-BE49-F238E27FC236}">
                <a16:creationId xmlns:a16="http://schemas.microsoft.com/office/drawing/2014/main" id="{6FEACECD-6940-1741-B000-F779E1678B9A}"/>
              </a:ext>
            </a:extLst>
          </p:cNvPr>
          <p:cNvSpPr/>
          <p:nvPr/>
        </p:nvSpPr>
        <p:spPr>
          <a:xfrm>
            <a:off x="669451" y="2746709"/>
            <a:ext cx="540000" cy="540000"/>
          </a:xfrm>
          <a:prstGeom prst="ellipse">
            <a:avLst/>
          </a:prstGeom>
          <a:solidFill>
            <a:srgbClr val="41B6E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7" name="Graphic 6" descr="Man with kid with solid fill">
            <a:extLst>
              <a:ext uri="{FF2B5EF4-FFF2-40B4-BE49-F238E27FC236}">
                <a16:creationId xmlns:a16="http://schemas.microsoft.com/office/drawing/2014/main" id="{72CCA5F9-FC08-16E0-060C-D6B4F8BA92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851" y="2782346"/>
            <a:ext cx="457200" cy="457200"/>
          </a:xfrm>
          <a:prstGeom prst="rect">
            <a:avLst/>
          </a:prstGeom>
        </p:spPr>
      </p:pic>
      <p:sp>
        <p:nvSpPr>
          <p:cNvPr id="8" name="TextBox 7">
            <a:extLst>
              <a:ext uri="{FF2B5EF4-FFF2-40B4-BE49-F238E27FC236}">
                <a16:creationId xmlns:a16="http://schemas.microsoft.com/office/drawing/2014/main" id="{8E76266B-A218-AA47-D528-6132396F684D}"/>
              </a:ext>
            </a:extLst>
          </p:cNvPr>
          <p:cNvSpPr txBox="1"/>
          <p:nvPr/>
        </p:nvSpPr>
        <p:spPr>
          <a:xfrm>
            <a:off x="939450" y="3391408"/>
            <a:ext cx="8895944" cy="600101"/>
          </a:xfrm>
          <a:prstGeom prst="rect">
            <a:avLst/>
          </a:prstGeom>
          <a:noFill/>
        </p:spPr>
        <p:txBody>
          <a:bodyPr wrap="square">
            <a:spAutoFit/>
          </a:bodyPr>
          <a:lstStyle/>
          <a:p>
            <a:pPr marL="400050">
              <a:lnSpc>
                <a:spcPct val="107000"/>
              </a:lnSpc>
            </a:pPr>
            <a:r>
              <a:rPr lang="en-GB" sz="1600" b="1" dirty="0">
                <a:solidFill>
                  <a:schemeClr val="accent3"/>
                </a:solidFill>
                <a:latin typeface="Arial"/>
                <a:cs typeface="Arial"/>
              </a:rPr>
              <a:t>Help local people to live their lives well</a:t>
            </a:r>
            <a:r>
              <a:rPr lang="en-GB" sz="1600" dirty="0">
                <a:solidFill>
                  <a:schemeClr val="accent3"/>
                </a:solidFill>
                <a:latin typeface="Arial"/>
                <a:cs typeface="Arial"/>
              </a:rPr>
              <a:t> </a:t>
            </a:r>
            <a:r>
              <a:rPr lang="en-GB" sz="1600" dirty="0">
                <a:solidFill>
                  <a:schemeClr val="tx2"/>
                </a:solidFill>
                <a:latin typeface="Arial"/>
                <a:cs typeface="Arial"/>
              </a:rPr>
              <a:t>by doing more to support people to stay well, and to look after their own health and wellbeing. </a:t>
            </a:r>
          </a:p>
        </p:txBody>
      </p:sp>
      <p:sp>
        <p:nvSpPr>
          <p:cNvPr id="10" name="Oval 9">
            <a:extLst>
              <a:ext uri="{FF2B5EF4-FFF2-40B4-BE49-F238E27FC236}">
                <a16:creationId xmlns:a16="http://schemas.microsoft.com/office/drawing/2014/main" id="{097F4B1D-3EA7-7119-801C-21923D3123E6}"/>
              </a:ext>
            </a:extLst>
          </p:cNvPr>
          <p:cNvSpPr/>
          <p:nvPr/>
        </p:nvSpPr>
        <p:spPr>
          <a:xfrm>
            <a:off x="662851" y="3410586"/>
            <a:ext cx="540000" cy="540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12" name="Graphic 11" descr="Heart with pulse with solid fill">
            <a:extLst>
              <a:ext uri="{FF2B5EF4-FFF2-40B4-BE49-F238E27FC236}">
                <a16:creationId xmlns:a16="http://schemas.microsoft.com/office/drawing/2014/main" id="{C9C438CD-7654-C0FC-1B2B-08CAC3A0B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941" y="3425950"/>
            <a:ext cx="531019" cy="531019"/>
          </a:xfrm>
          <a:prstGeom prst="rect">
            <a:avLst/>
          </a:prstGeom>
        </p:spPr>
      </p:pic>
      <p:sp>
        <p:nvSpPr>
          <p:cNvPr id="15" name="TextBox 14">
            <a:extLst>
              <a:ext uri="{FF2B5EF4-FFF2-40B4-BE49-F238E27FC236}">
                <a16:creationId xmlns:a16="http://schemas.microsoft.com/office/drawing/2014/main" id="{6DE885FC-05E2-F755-D145-5547BBF5CAF8}"/>
              </a:ext>
            </a:extLst>
          </p:cNvPr>
          <p:cNvSpPr txBox="1"/>
          <p:nvPr/>
        </p:nvSpPr>
        <p:spPr>
          <a:xfrm>
            <a:off x="929435" y="4119483"/>
            <a:ext cx="8895944" cy="600101"/>
          </a:xfrm>
          <a:prstGeom prst="rect">
            <a:avLst/>
          </a:prstGeom>
          <a:noFill/>
        </p:spPr>
        <p:txBody>
          <a:bodyPr wrap="square">
            <a:spAutoFit/>
          </a:bodyPr>
          <a:lstStyle/>
          <a:p>
            <a:pPr marL="400050">
              <a:lnSpc>
                <a:spcPct val="107000"/>
              </a:lnSpc>
            </a:pPr>
            <a:r>
              <a:rPr lang="en-GB" sz="1600" b="1" dirty="0">
                <a:solidFill>
                  <a:schemeClr val="accent6"/>
                </a:solidFill>
                <a:latin typeface="Arial"/>
                <a:cs typeface="Arial"/>
              </a:rPr>
              <a:t>Help local people to age well</a:t>
            </a:r>
            <a:r>
              <a:rPr lang="en-GB" sz="1600" dirty="0">
                <a:solidFill>
                  <a:schemeClr val="accent6"/>
                </a:solidFill>
                <a:latin typeface="Arial"/>
                <a:cs typeface="Arial"/>
              </a:rPr>
              <a:t> </a:t>
            </a:r>
            <a:r>
              <a:rPr lang="en-GB" sz="1600" dirty="0">
                <a:solidFill>
                  <a:schemeClr val="tx2"/>
                </a:solidFill>
                <a:latin typeface="Arial"/>
                <a:cs typeface="Arial"/>
              </a:rPr>
              <a:t>by doing more to support older people to live independently for longer.</a:t>
            </a:r>
            <a:endParaRPr lang="en-GB" sz="1600" dirty="0">
              <a:solidFill>
                <a:schemeClr val="tx2"/>
              </a:solidFill>
            </a:endParaRPr>
          </a:p>
        </p:txBody>
      </p:sp>
      <p:sp>
        <p:nvSpPr>
          <p:cNvPr id="16" name="Oval 15">
            <a:extLst>
              <a:ext uri="{FF2B5EF4-FFF2-40B4-BE49-F238E27FC236}">
                <a16:creationId xmlns:a16="http://schemas.microsoft.com/office/drawing/2014/main" id="{5529A2E0-9BFB-303D-B1A4-874E9D089B54}"/>
              </a:ext>
            </a:extLst>
          </p:cNvPr>
          <p:cNvSpPr/>
          <p:nvPr/>
        </p:nvSpPr>
        <p:spPr>
          <a:xfrm>
            <a:off x="662851" y="4105631"/>
            <a:ext cx="540000" cy="5400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17" name="Graphic 16" descr="Man with cane with solid fill">
            <a:extLst>
              <a:ext uri="{FF2B5EF4-FFF2-40B4-BE49-F238E27FC236}">
                <a16:creationId xmlns:a16="http://schemas.microsoft.com/office/drawing/2014/main" id="{358303C6-9571-8C28-7581-46CCAB167D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835" y="4147031"/>
            <a:ext cx="457200" cy="457200"/>
          </a:xfrm>
          <a:prstGeom prst="rect">
            <a:avLst/>
          </a:prstGeom>
        </p:spPr>
      </p:pic>
      <p:sp>
        <p:nvSpPr>
          <p:cNvPr id="18" name="TextBox 17">
            <a:extLst>
              <a:ext uri="{FF2B5EF4-FFF2-40B4-BE49-F238E27FC236}">
                <a16:creationId xmlns:a16="http://schemas.microsoft.com/office/drawing/2014/main" id="{100FF553-D640-976E-E13B-F09A1E50E7CF}"/>
              </a:ext>
            </a:extLst>
          </p:cNvPr>
          <p:cNvSpPr txBox="1"/>
          <p:nvPr/>
        </p:nvSpPr>
        <p:spPr>
          <a:xfrm>
            <a:off x="960841" y="4794293"/>
            <a:ext cx="8895944" cy="600101"/>
          </a:xfrm>
          <a:prstGeom prst="rect">
            <a:avLst/>
          </a:prstGeom>
          <a:noFill/>
        </p:spPr>
        <p:txBody>
          <a:bodyPr wrap="square">
            <a:spAutoFit/>
          </a:bodyPr>
          <a:lstStyle/>
          <a:p>
            <a:pPr marL="400050">
              <a:lnSpc>
                <a:spcPct val="107000"/>
              </a:lnSpc>
            </a:pPr>
            <a:r>
              <a:rPr lang="en-GB" sz="1600" b="1" dirty="0">
                <a:solidFill>
                  <a:schemeClr val="accent2"/>
                </a:solidFill>
                <a:latin typeface="Arial"/>
                <a:cs typeface="Arial"/>
              </a:rPr>
              <a:t>Help local people get the treatment, care, and support they need</a:t>
            </a:r>
            <a:r>
              <a:rPr lang="en-GB" sz="1600" dirty="0">
                <a:solidFill>
                  <a:schemeClr val="accent2"/>
                </a:solidFill>
                <a:latin typeface="Arial"/>
                <a:cs typeface="Arial"/>
              </a:rPr>
              <a:t> </a:t>
            </a:r>
            <a:r>
              <a:rPr lang="en-GB" sz="1600" dirty="0">
                <a:solidFill>
                  <a:schemeClr val="tx2"/>
                </a:solidFill>
                <a:latin typeface="Arial"/>
                <a:cs typeface="Arial"/>
              </a:rPr>
              <a:t>when they do become ill, by doing more to get them to the right service first time. </a:t>
            </a:r>
          </a:p>
        </p:txBody>
      </p:sp>
      <p:sp>
        <p:nvSpPr>
          <p:cNvPr id="19" name="Oval 18">
            <a:extLst>
              <a:ext uri="{FF2B5EF4-FFF2-40B4-BE49-F238E27FC236}">
                <a16:creationId xmlns:a16="http://schemas.microsoft.com/office/drawing/2014/main" id="{D1148DB3-BB2D-74C4-283E-09A5CAF372B2}"/>
              </a:ext>
            </a:extLst>
          </p:cNvPr>
          <p:cNvSpPr/>
          <p:nvPr/>
        </p:nvSpPr>
        <p:spPr>
          <a:xfrm>
            <a:off x="669451" y="4823823"/>
            <a:ext cx="540000" cy="540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20" name="Graphic 19" descr="Stethoscope with solid fill">
            <a:extLst>
              <a:ext uri="{FF2B5EF4-FFF2-40B4-BE49-F238E27FC236}">
                <a16:creationId xmlns:a16="http://schemas.microsoft.com/office/drawing/2014/main" id="{9CEAAFE6-6CA5-75FA-0F1E-BB14C3BD55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799" y="4906172"/>
            <a:ext cx="373231" cy="373231"/>
          </a:xfrm>
          <a:prstGeom prst="rect">
            <a:avLst/>
          </a:prstGeom>
        </p:spPr>
      </p:pic>
      <p:sp>
        <p:nvSpPr>
          <p:cNvPr id="21" name="Oval 20">
            <a:extLst>
              <a:ext uri="{FF2B5EF4-FFF2-40B4-BE49-F238E27FC236}">
                <a16:creationId xmlns:a16="http://schemas.microsoft.com/office/drawing/2014/main" id="{CD507F49-00E5-801F-0711-E9929CF775B3}"/>
              </a:ext>
            </a:extLst>
          </p:cNvPr>
          <p:cNvSpPr/>
          <p:nvPr/>
        </p:nvSpPr>
        <p:spPr>
          <a:xfrm>
            <a:off x="659435" y="5542015"/>
            <a:ext cx="540000" cy="5400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22" name="Graphic 21" descr="Doctor female with solid fill">
            <a:extLst>
              <a:ext uri="{FF2B5EF4-FFF2-40B4-BE49-F238E27FC236}">
                <a16:creationId xmlns:a16="http://schemas.microsoft.com/office/drawing/2014/main" id="{E7D7E6D5-DB99-8897-A628-F29183DC99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9705" y="5592365"/>
            <a:ext cx="403083" cy="403083"/>
          </a:xfrm>
          <a:prstGeom prst="rect">
            <a:avLst/>
          </a:prstGeom>
        </p:spPr>
      </p:pic>
    </p:spTree>
    <p:extLst>
      <p:ext uri="{BB962C8B-B14F-4D97-AF65-F5344CB8AC3E}">
        <p14:creationId xmlns:p14="http://schemas.microsoft.com/office/powerpoint/2010/main" val="153235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9E0-217F-1504-556D-AA0535298F09}"/>
              </a:ext>
            </a:extLst>
          </p:cNvPr>
          <p:cNvSpPr>
            <a:spLocks noGrp="1"/>
          </p:cNvSpPr>
          <p:nvPr>
            <p:ph type="ctrTitle"/>
          </p:nvPr>
        </p:nvSpPr>
        <p:spPr/>
        <p:txBody>
          <a:bodyPr/>
          <a:lstStyle/>
          <a:p>
            <a:r>
              <a:rPr lang="en-GB" sz="2800" dirty="0"/>
              <a:t>Why focus on neighbourhood health?</a:t>
            </a:r>
          </a:p>
        </p:txBody>
      </p:sp>
      <p:sp>
        <p:nvSpPr>
          <p:cNvPr id="3" name="Text Placeholder 2">
            <a:extLst>
              <a:ext uri="{FF2B5EF4-FFF2-40B4-BE49-F238E27FC236}">
                <a16:creationId xmlns:a16="http://schemas.microsoft.com/office/drawing/2014/main" id="{5CE9EF33-C2E5-DF7F-F33B-E0962643FA4B}"/>
              </a:ext>
            </a:extLst>
          </p:cNvPr>
          <p:cNvSpPr>
            <a:spLocks noGrp="1"/>
          </p:cNvSpPr>
          <p:nvPr>
            <p:ph type="body" sz="quarter" idx="11"/>
          </p:nvPr>
        </p:nvSpPr>
        <p:spPr>
          <a:xfrm>
            <a:off x="471948" y="1036949"/>
            <a:ext cx="10894717" cy="4438651"/>
          </a:xfrm>
        </p:spPr>
        <p:txBody>
          <a:bodyPr numCol="1"/>
          <a:lstStyle/>
          <a:p>
            <a:r>
              <a:rPr lang="en-GB" sz="1600" dirty="0"/>
              <a:t>In Sussex, our current population demographics, people’s daily lives, geography, transport links, community assets and learning from the pandemic, point to planning and designing services at City, district and borough levels, if we are going to truly shift from reactive to proactive care and presentation. </a:t>
            </a:r>
          </a:p>
        </p:txBody>
      </p:sp>
      <p:sp>
        <p:nvSpPr>
          <p:cNvPr id="4" name="Rectangle: Rounded Corners 3">
            <a:extLst>
              <a:ext uri="{FF2B5EF4-FFF2-40B4-BE49-F238E27FC236}">
                <a16:creationId xmlns:a16="http://schemas.microsoft.com/office/drawing/2014/main" id="{9AD6926F-5535-9C8E-6BCF-DC31769CAD44}"/>
              </a:ext>
            </a:extLst>
          </p:cNvPr>
          <p:cNvSpPr/>
          <p:nvPr/>
        </p:nvSpPr>
        <p:spPr>
          <a:xfrm>
            <a:off x="804725" y="2372925"/>
            <a:ext cx="2224726" cy="1715679"/>
          </a:xfrm>
          <a:prstGeom prst="roundRect">
            <a:avLst/>
          </a:prstGeom>
          <a:solidFill>
            <a:srgbClr val="003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Most people living across Sussex now need more support, care and treatment more often and the services currently available cannot keep up.</a:t>
            </a:r>
          </a:p>
        </p:txBody>
      </p:sp>
      <p:sp>
        <p:nvSpPr>
          <p:cNvPr id="6" name="Rectangle: Rounded Corners 5">
            <a:extLst>
              <a:ext uri="{FF2B5EF4-FFF2-40B4-BE49-F238E27FC236}">
                <a16:creationId xmlns:a16="http://schemas.microsoft.com/office/drawing/2014/main" id="{B4D9C46A-750C-663D-8240-00748C455585}"/>
              </a:ext>
            </a:extLst>
          </p:cNvPr>
          <p:cNvSpPr/>
          <p:nvPr/>
        </p:nvSpPr>
        <p:spPr>
          <a:xfrm>
            <a:off x="4983637" y="2372925"/>
            <a:ext cx="2224726" cy="171567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This is causing some people to get sicker, experience delays and is putting staff under more pressure.</a:t>
            </a:r>
          </a:p>
        </p:txBody>
      </p:sp>
      <p:sp>
        <p:nvSpPr>
          <p:cNvPr id="7" name="Rectangle: Rounded Corners 6">
            <a:extLst>
              <a:ext uri="{FF2B5EF4-FFF2-40B4-BE49-F238E27FC236}">
                <a16:creationId xmlns:a16="http://schemas.microsoft.com/office/drawing/2014/main" id="{72AE6301-00C5-D78C-7488-0AA4E7EFE291}"/>
              </a:ext>
            </a:extLst>
          </p:cNvPr>
          <p:cNvSpPr/>
          <p:nvPr/>
        </p:nvSpPr>
        <p:spPr>
          <a:xfrm>
            <a:off x="9145570" y="2372925"/>
            <a:ext cx="2224726" cy="1715679"/>
          </a:xfrm>
          <a:prstGeom prst="roundRect">
            <a:avLst/>
          </a:prstGeom>
          <a:solidFill>
            <a:srgbClr val="008A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We need to understand what the reasons behind this are so we can tackle them and make improvements.</a:t>
            </a:r>
          </a:p>
        </p:txBody>
      </p:sp>
      <p:sp>
        <p:nvSpPr>
          <p:cNvPr id="8" name="Arrow: Right 7">
            <a:extLst>
              <a:ext uri="{FF2B5EF4-FFF2-40B4-BE49-F238E27FC236}">
                <a16:creationId xmlns:a16="http://schemas.microsoft.com/office/drawing/2014/main" id="{10B446EC-91EA-9B7C-AD59-B07A02A488A5}"/>
              </a:ext>
            </a:extLst>
          </p:cNvPr>
          <p:cNvSpPr/>
          <p:nvPr/>
        </p:nvSpPr>
        <p:spPr>
          <a:xfrm>
            <a:off x="3531427" y="2937568"/>
            <a:ext cx="933254" cy="586392"/>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0DA68F0A-1504-C201-B024-54416C2E5E8A}"/>
              </a:ext>
            </a:extLst>
          </p:cNvPr>
          <p:cNvSpPr/>
          <p:nvPr/>
        </p:nvSpPr>
        <p:spPr>
          <a:xfrm>
            <a:off x="7710339" y="2937568"/>
            <a:ext cx="933254" cy="586392"/>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53F5C056-A177-C870-5574-9AB46898630B}"/>
              </a:ext>
            </a:extLst>
          </p:cNvPr>
          <p:cNvSpPr/>
          <p:nvPr/>
        </p:nvSpPr>
        <p:spPr>
          <a:xfrm>
            <a:off x="821704" y="4244883"/>
            <a:ext cx="10548592" cy="2054079"/>
          </a:xfrm>
          <a:prstGeom prst="roundRect">
            <a:avLst>
              <a:gd name="adj" fmla="val 4276"/>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t>We have worked with partners to identify the reasons the health and care system is not effectively meeting these challenges:</a:t>
            </a:r>
          </a:p>
          <a:p>
            <a:endParaRPr lang="en-GB" sz="1200" dirty="0"/>
          </a:p>
          <a:p>
            <a:pPr marL="171450" indent="-171450">
              <a:spcAft>
                <a:spcPts val="600"/>
              </a:spcAft>
              <a:buClr>
                <a:srgbClr val="003087"/>
              </a:buClr>
              <a:buFont typeface="Arial" panose="020B0604020202020204" pitchFamily="34" charset="0"/>
              <a:buChar char="►"/>
            </a:pPr>
            <a:r>
              <a:rPr lang="en-GB" sz="1200" b="1" dirty="0"/>
              <a:t>How services are arranged and organised: </a:t>
            </a:r>
            <a:r>
              <a:rPr lang="en-GB" sz="1200" dirty="0"/>
              <a:t>services do not always work seamlessly, which means they can sometimes feel disjointed, slow, and people have to repeat their stories many times.</a:t>
            </a:r>
          </a:p>
          <a:p>
            <a:pPr marL="171450" indent="-171450">
              <a:spcAft>
                <a:spcPts val="600"/>
              </a:spcAft>
              <a:buClr>
                <a:srgbClr val="003087"/>
              </a:buClr>
              <a:buFont typeface="Arial" panose="020B0604020202020204" pitchFamily="34" charset="0"/>
              <a:buChar char="►"/>
            </a:pPr>
            <a:r>
              <a:rPr lang="en-GB" sz="1200" b="1" dirty="0"/>
              <a:t>Not enough emphasis on prevention: </a:t>
            </a:r>
            <a:r>
              <a:rPr lang="en-GB" sz="1200" dirty="0"/>
              <a:t>there is more that could be done to focus on helping to prevent people becoming ill in the first place.</a:t>
            </a:r>
          </a:p>
          <a:p>
            <a:pPr marL="171450" indent="-171450">
              <a:spcAft>
                <a:spcPts val="600"/>
              </a:spcAft>
              <a:buClr>
                <a:srgbClr val="003087"/>
              </a:buClr>
              <a:buFont typeface="Arial" panose="020B0604020202020204" pitchFamily="34" charset="0"/>
              <a:buChar char="►"/>
            </a:pPr>
            <a:r>
              <a:rPr lang="en-GB" sz="1200" b="1" dirty="0"/>
              <a:t>Not making the best use of digital: </a:t>
            </a:r>
            <a:r>
              <a:rPr lang="en-GB" sz="1200" dirty="0"/>
              <a:t>we are still not using it in the best possible way and not tapping into all the benefits it could bring. </a:t>
            </a:r>
          </a:p>
          <a:p>
            <a:pPr marL="171450" indent="-171450">
              <a:spcAft>
                <a:spcPts val="600"/>
              </a:spcAft>
              <a:buClr>
                <a:srgbClr val="003087"/>
              </a:buClr>
              <a:buFont typeface="Arial" panose="020B0604020202020204" pitchFamily="34" charset="0"/>
              <a:buChar char="►"/>
            </a:pPr>
            <a:r>
              <a:rPr lang="en-GB" sz="1200" b="1" dirty="0"/>
              <a:t>Limited money and facilities available: </a:t>
            </a:r>
            <a:r>
              <a:rPr lang="en-GB" sz="1200" dirty="0"/>
              <a:t>there is not enough money available to do everything we ideally would want to do, so we have to get the best value out of the funding we have.</a:t>
            </a:r>
          </a:p>
        </p:txBody>
      </p:sp>
      <p:sp>
        <p:nvSpPr>
          <p:cNvPr id="11" name="Oval 10">
            <a:extLst>
              <a:ext uri="{FF2B5EF4-FFF2-40B4-BE49-F238E27FC236}">
                <a16:creationId xmlns:a16="http://schemas.microsoft.com/office/drawing/2014/main" id="{D78F5563-F849-81FB-430D-13F6E6D2606C}"/>
              </a:ext>
            </a:extLst>
          </p:cNvPr>
          <p:cNvSpPr/>
          <p:nvPr/>
        </p:nvSpPr>
        <p:spPr>
          <a:xfrm>
            <a:off x="1554545" y="2001998"/>
            <a:ext cx="617066" cy="617066"/>
          </a:xfrm>
          <a:prstGeom prst="ellipse">
            <a:avLst/>
          </a:prstGeom>
          <a:solidFill>
            <a:srgbClr val="003087"/>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Graphic 11" descr="Lightbulb with solid fill">
            <a:extLst>
              <a:ext uri="{FF2B5EF4-FFF2-40B4-BE49-F238E27FC236}">
                <a16:creationId xmlns:a16="http://schemas.microsoft.com/office/drawing/2014/main" id="{6F248E4F-F696-FA4F-AC04-B2CFCE9CD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0590" y="4340376"/>
            <a:ext cx="457200" cy="457200"/>
          </a:xfrm>
          <a:prstGeom prst="rect">
            <a:avLst/>
          </a:prstGeom>
        </p:spPr>
      </p:pic>
      <p:pic>
        <p:nvPicPr>
          <p:cNvPr id="13" name="Graphic 12" descr="Man with cane with solid fill">
            <a:extLst>
              <a:ext uri="{FF2B5EF4-FFF2-40B4-BE49-F238E27FC236}">
                <a16:creationId xmlns:a16="http://schemas.microsoft.com/office/drawing/2014/main" id="{14076921-72FF-2AFF-BDAB-6FC80983A2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911" y="2111286"/>
            <a:ext cx="398489" cy="398489"/>
          </a:xfrm>
          <a:prstGeom prst="rect">
            <a:avLst/>
          </a:prstGeom>
        </p:spPr>
      </p:pic>
      <p:sp>
        <p:nvSpPr>
          <p:cNvPr id="14" name="Oval 13">
            <a:extLst>
              <a:ext uri="{FF2B5EF4-FFF2-40B4-BE49-F238E27FC236}">
                <a16:creationId xmlns:a16="http://schemas.microsoft.com/office/drawing/2014/main" id="{698B8837-DF15-19E3-18CB-ABBCBE442D55}"/>
              </a:ext>
            </a:extLst>
          </p:cNvPr>
          <p:cNvSpPr/>
          <p:nvPr/>
        </p:nvSpPr>
        <p:spPr>
          <a:xfrm>
            <a:off x="5787467" y="2001998"/>
            <a:ext cx="617066" cy="617066"/>
          </a:xfrm>
          <a:prstGeom prst="ellipse">
            <a:avLst/>
          </a:prstGeom>
          <a:solidFill>
            <a:schemeClr val="accent5"/>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Graphic 14" descr="Medical with solid fill">
            <a:extLst>
              <a:ext uri="{FF2B5EF4-FFF2-40B4-BE49-F238E27FC236}">
                <a16:creationId xmlns:a16="http://schemas.microsoft.com/office/drawing/2014/main" id="{745F3CBC-FCB9-8178-CC9D-2CF9C6883A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3263" y="2108039"/>
            <a:ext cx="425473" cy="425473"/>
          </a:xfrm>
          <a:prstGeom prst="rect">
            <a:avLst/>
          </a:prstGeom>
        </p:spPr>
      </p:pic>
      <p:sp>
        <p:nvSpPr>
          <p:cNvPr id="16" name="Oval 15">
            <a:extLst>
              <a:ext uri="{FF2B5EF4-FFF2-40B4-BE49-F238E27FC236}">
                <a16:creationId xmlns:a16="http://schemas.microsoft.com/office/drawing/2014/main" id="{CEE42719-D5A0-75FE-BCD6-F7E3B7F9F4CA}"/>
              </a:ext>
            </a:extLst>
          </p:cNvPr>
          <p:cNvSpPr/>
          <p:nvPr/>
        </p:nvSpPr>
        <p:spPr>
          <a:xfrm>
            <a:off x="10020389" y="2001998"/>
            <a:ext cx="617066" cy="617066"/>
          </a:xfrm>
          <a:prstGeom prst="ellipse">
            <a:avLst/>
          </a:prstGeom>
          <a:solidFill>
            <a:srgbClr val="008A83"/>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Graphic 16" descr="Chat with solid fill">
            <a:extLst>
              <a:ext uri="{FF2B5EF4-FFF2-40B4-BE49-F238E27FC236}">
                <a16:creationId xmlns:a16="http://schemas.microsoft.com/office/drawing/2014/main" id="{28666983-03A0-BC5D-23AF-3EC8A85977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0322" y="2088431"/>
            <a:ext cx="457200" cy="457200"/>
          </a:xfrm>
          <a:prstGeom prst="rect">
            <a:avLst/>
          </a:prstGeom>
        </p:spPr>
      </p:pic>
    </p:spTree>
    <p:extLst>
      <p:ext uri="{BB962C8B-B14F-4D97-AF65-F5344CB8AC3E}">
        <p14:creationId xmlns:p14="http://schemas.microsoft.com/office/powerpoint/2010/main" val="2277668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a:xfrm>
            <a:off x="446098" y="299153"/>
            <a:ext cx="7667999" cy="586392"/>
          </a:xfrm>
        </p:spPr>
        <p:txBody>
          <a:bodyPr lIns="0" tIns="0" rIns="0" bIns="0" anchor="t"/>
          <a:lstStyle/>
          <a:p>
            <a:r>
              <a:rPr lang="en-GB" dirty="0">
                <a:solidFill>
                  <a:schemeClr val="accent1"/>
                </a:solidFill>
                <a:latin typeface="Arial Black"/>
              </a:rPr>
              <a:t>Our Integrated Community Teams (ICTs) geographies</a:t>
            </a:r>
            <a:endParaRPr lang="en-GB" dirty="0">
              <a:solidFill>
                <a:schemeClr val="accent1"/>
              </a:solidFill>
              <a:latin typeface="Arial Black" panose="020B0A04020102020204" pitchFamily="34" charset="0"/>
            </a:endParaRPr>
          </a:p>
        </p:txBody>
      </p:sp>
      <p:sp>
        <p:nvSpPr>
          <p:cNvPr id="14" name="Text Placeholder 13">
            <a:extLst>
              <a:ext uri="{FF2B5EF4-FFF2-40B4-BE49-F238E27FC236}">
                <a16:creationId xmlns:a16="http://schemas.microsoft.com/office/drawing/2014/main" id="{561A3B36-2AB1-EA7E-A065-877812EAF963}"/>
              </a:ext>
            </a:extLst>
          </p:cNvPr>
          <p:cNvSpPr>
            <a:spLocks noGrp="1"/>
          </p:cNvSpPr>
          <p:nvPr>
            <p:ph type="body" sz="quarter" idx="11"/>
          </p:nvPr>
        </p:nvSpPr>
        <p:spPr>
          <a:xfrm>
            <a:off x="5508360" y="5346123"/>
            <a:ext cx="6233597" cy="1133776"/>
          </a:xfrm>
        </p:spPr>
        <p:txBody>
          <a:bodyPr lIns="91440" tIns="45720" rIns="91440" bIns="45720" numCol="1" spcCol="720000" anchor="t"/>
          <a:lstStyle/>
          <a:p>
            <a:pPr algn="r"/>
            <a:r>
              <a:rPr lang="en-GB" sz="1600" b="1" dirty="0">
                <a:cs typeface="Arial"/>
              </a:rPr>
              <a:t>We have agreed 13 ICT footprints across Brighton &amp; Hove, East Sussex and West Sussex. These will serve as the core geographies for planning and delivering services in partnership focussed on local communities and neighbourhoods.</a:t>
            </a:r>
          </a:p>
        </p:txBody>
      </p:sp>
      <p:sp>
        <p:nvSpPr>
          <p:cNvPr id="28" name="Rectangle 27">
            <a:extLst>
              <a:ext uri="{FF2B5EF4-FFF2-40B4-BE49-F238E27FC236}">
                <a16:creationId xmlns:a16="http://schemas.microsoft.com/office/drawing/2014/main" id="{6CA52489-389F-6631-B865-FFE5906AC3E2}"/>
              </a:ext>
            </a:extLst>
          </p:cNvPr>
          <p:cNvSpPr/>
          <p:nvPr/>
        </p:nvSpPr>
        <p:spPr>
          <a:xfrm>
            <a:off x="279524" y="5768435"/>
            <a:ext cx="265312" cy="2545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C275F766-EF81-BE31-DCA8-CBC953A97F08}"/>
              </a:ext>
            </a:extLst>
          </p:cNvPr>
          <p:cNvSpPr/>
          <p:nvPr/>
        </p:nvSpPr>
        <p:spPr>
          <a:xfrm>
            <a:off x="279524" y="6173667"/>
            <a:ext cx="265312" cy="2545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552C45F8-3DA8-D4DC-91FE-B758953C16A1}"/>
              </a:ext>
            </a:extLst>
          </p:cNvPr>
          <p:cNvSpPr/>
          <p:nvPr/>
        </p:nvSpPr>
        <p:spPr>
          <a:xfrm>
            <a:off x="288716" y="5349839"/>
            <a:ext cx="265312" cy="254523"/>
          </a:xfrm>
          <a:prstGeom prst="rect">
            <a:avLst/>
          </a:prstGeom>
          <a:solidFill>
            <a:srgbClr val="00A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AC3121E5-D252-DB69-C2F1-627B01129D67}"/>
              </a:ext>
            </a:extLst>
          </p:cNvPr>
          <p:cNvSpPr txBox="1"/>
          <p:nvPr/>
        </p:nvSpPr>
        <p:spPr>
          <a:xfrm>
            <a:off x="568442" y="5752946"/>
            <a:ext cx="1444821" cy="276999"/>
          </a:xfrm>
          <a:prstGeom prst="rect">
            <a:avLst/>
          </a:prstGeom>
          <a:noFill/>
        </p:spPr>
        <p:txBody>
          <a:bodyPr wrap="square" rtlCol="0">
            <a:spAutoFit/>
          </a:bodyPr>
          <a:lstStyle/>
          <a:p>
            <a:r>
              <a:rPr lang="en-GB" sz="1200" b="1" dirty="0">
                <a:solidFill>
                  <a:schemeClr val="tx2"/>
                </a:solidFill>
                <a:latin typeface="+mj-lt"/>
              </a:rPr>
              <a:t>West Sussex</a:t>
            </a:r>
          </a:p>
        </p:txBody>
      </p:sp>
      <p:sp>
        <p:nvSpPr>
          <p:cNvPr id="33" name="TextBox 32">
            <a:extLst>
              <a:ext uri="{FF2B5EF4-FFF2-40B4-BE49-F238E27FC236}">
                <a16:creationId xmlns:a16="http://schemas.microsoft.com/office/drawing/2014/main" id="{03E1F02B-24F5-1294-FA02-B1B7FA2C29B4}"/>
              </a:ext>
            </a:extLst>
          </p:cNvPr>
          <p:cNvSpPr txBox="1"/>
          <p:nvPr/>
        </p:nvSpPr>
        <p:spPr>
          <a:xfrm>
            <a:off x="568442" y="6138122"/>
            <a:ext cx="1444821" cy="276999"/>
          </a:xfrm>
          <a:prstGeom prst="rect">
            <a:avLst/>
          </a:prstGeom>
          <a:noFill/>
        </p:spPr>
        <p:txBody>
          <a:bodyPr wrap="square" rtlCol="0">
            <a:spAutoFit/>
          </a:bodyPr>
          <a:lstStyle/>
          <a:p>
            <a:r>
              <a:rPr lang="en-GB" sz="1200" b="1" dirty="0">
                <a:solidFill>
                  <a:schemeClr val="tx2"/>
                </a:solidFill>
                <a:latin typeface="+mj-lt"/>
              </a:rPr>
              <a:t>East Sussex</a:t>
            </a:r>
          </a:p>
        </p:txBody>
      </p:sp>
      <p:sp>
        <p:nvSpPr>
          <p:cNvPr id="38" name="TextBox 37">
            <a:extLst>
              <a:ext uri="{FF2B5EF4-FFF2-40B4-BE49-F238E27FC236}">
                <a16:creationId xmlns:a16="http://schemas.microsoft.com/office/drawing/2014/main" id="{2A51F67A-A302-1C1B-0206-1C0111D86FD8}"/>
              </a:ext>
            </a:extLst>
          </p:cNvPr>
          <p:cNvSpPr txBox="1"/>
          <p:nvPr/>
        </p:nvSpPr>
        <p:spPr>
          <a:xfrm>
            <a:off x="589664" y="5346123"/>
            <a:ext cx="1652199" cy="276999"/>
          </a:xfrm>
          <a:prstGeom prst="rect">
            <a:avLst/>
          </a:prstGeom>
          <a:noFill/>
        </p:spPr>
        <p:txBody>
          <a:bodyPr wrap="square" rtlCol="0">
            <a:spAutoFit/>
          </a:bodyPr>
          <a:lstStyle/>
          <a:p>
            <a:r>
              <a:rPr lang="en-GB" sz="1200" b="1" dirty="0">
                <a:solidFill>
                  <a:schemeClr val="tx2"/>
                </a:solidFill>
                <a:latin typeface="+mj-lt"/>
              </a:rPr>
              <a:t>Brighton and Hove</a:t>
            </a:r>
          </a:p>
        </p:txBody>
      </p:sp>
      <p:grpSp>
        <p:nvGrpSpPr>
          <p:cNvPr id="44" name="Group 43">
            <a:extLst>
              <a:ext uri="{FF2B5EF4-FFF2-40B4-BE49-F238E27FC236}">
                <a16:creationId xmlns:a16="http://schemas.microsoft.com/office/drawing/2014/main" id="{86CC399B-41B1-305F-84A8-4FC7B5E7C075}"/>
              </a:ext>
            </a:extLst>
          </p:cNvPr>
          <p:cNvGrpSpPr/>
          <p:nvPr/>
        </p:nvGrpSpPr>
        <p:grpSpPr>
          <a:xfrm>
            <a:off x="1775382" y="1245343"/>
            <a:ext cx="8155480" cy="3414550"/>
            <a:chOff x="1300212" y="710715"/>
            <a:chExt cx="9189353" cy="3847413"/>
          </a:xfrm>
        </p:grpSpPr>
        <p:pic>
          <p:nvPicPr>
            <p:cNvPr id="2" name="Graphic 1">
              <a:extLst>
                <a:ext uri="{FF2B5EF4-FFF2-40B4-BE49-F238E27FC236}">
                  <a16:creationId xmlns:a16="http://schemas.microsoft.com/office/drawing/2014/main" id="{996EF163-F001-1DF0-5340-38FD686E58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0212" y="998631"/>
              <a:ext cx="9189353" cy="3559497"/>
            </a:xfrm>
            <a:prstGeom prst="rect">
              <a:avLst/>
            </a:prstGeom>
          </p:spPr>
        </p:pic>
        <p:sp>
          <p:nvSpPr>
            <p:cNvPr id="12" name="TextBox 11">
              <a:extLst>
                <a:ext uri="{FF2B5EF4-FFF2-40B4-BE49-F238E27FC236}">
                  <a16:creationId xmlns:a16="http://schemas.microsoft.com/office/drawing/2014/main" id="{94593797-AC13-AA89-4AC4-DA185BB32351}"/>
                </a:ext>
              </a:extLst>
            </p:cNvPr>
            <p:cNvSpPr txBox="1"/>
            <p:nvPr/>
          </p:nvSpPr>
          <p:spPr>
            <a:xfrm>
              <a:off x="6415590" y="2238951"/>
              <a:ext cx="1287263" cy="276999"/>
            </a:xfrm>
            <a:prstGeom prst="rect">
              <a:avLst/>
            </a:prstGeom>
            <a:noFill/>
          </p:spPr>
          <p:txBody>
            <a:bodyPr wrap="square" rtlCol="0">
              <a:spAutoFit/>
            </a:bodyPr>
            <a:lstStyle/>
            <a:p>
              <a:pPr algn="ctr"/>
              <a:r>
                <a:rPr lang="en-GB" sz="1200" b="1" dirty="0">
                  <a:solidFill>
                    <a:schemeClr val="bg1"/>
                  </a:solidFill>
                </a:rPr>
                <a:t>Wealden</a:t>
              </a:r>
            </a:p>
          </p:txBody>
        </p:sp>
        <p:sp>
          <p:nvSpPr>
            <p:cNvPr id="15" name="TextBox 14">
              <a:extLst>
                <a:ext uri="{FF2B5EF4-FFF2-40B4-BE49-F238E27FC236}">
                  <a16:creationId xmlns:a16="http://schemas.microsoft.com/office/drawing/2014/main" id="{D75984F6-933A-45E0-845F-DD7A1E60BEFE}"/>
                </a:ext>
              </a:extLst>
            </p:cNvPr>
            <p:cNvSpPr txBox="1"/>
            <p:nvPr/>
          </p:nvSpPr>
          <p:spPr>
            <a:xfrm>
              <a:off x="5431783" y="2973685"/>
              <a:ext cx="1287263" cy="276999"/>
            </a:xfrm>
            <a:prstGeom prst="rect">
              <a:avLst/>
            </a:prstGeom>
            <a:noFill/>
          </p:spPr>
          <p:txBody>
            <a:bodyPr wrap="square" rtlCol="0">
              <a:spAutoFit/>
            </a:bodyPr>
            <a:lstStyle/>
            <a:p>
              <a:pPr algn="ctr"/>
              <a:r>
                <a:rPr lang="en-GB" sz="1200" b="1" dirty="0">
                  <a:solidFill>
                    <a:schemeClr val="bg1"/>
                  </a:solidFill>
                </a:rPr>
                <a:t>Lewes</a:t>
              </a:r>
            </a:p>
          </p:txBody>
        </p:sp>
        <p:sp>
          <p:nvSpPr>
            <p:cNvPr id="32" name="TextBox 31">
              <a:extLst>
                <a:ext uri="{FF2B5EF4-FFF2-40B4-BE49-F238E27FC236}">
                  <a16:creationId xmlns:a16="http://schemas.microsoft.com/office/drawing/2014/main" id="{0E3A5847-D830-4CB4-41DC-0342531726F4}"/>
                </a:ext>
              </a:extLst>
            </p:cNvPr>
            <p:cNvSpPr txBox="1"/>
            <p:nvPr/>
          </p:nvSpPr>
          <p:spPr>
            <a:xfrm>
              <a:off x="8169788" y="2421314"/>
              <a:ext cx="1287263" cy="276999"/>
            </a:xfrm>
            <a:prstGeom prst="rect">
              <a:avLst/>
            </a:prstGeom>
            <a:noFill/>
          </p:spPr>
          <p:txBody>
            <a:bodyPr wrap="square" rtlCol="0">
              <a:spAutoFit/>
            </a:bodyPr>
            <a:lstStyle/>
            <a:p>
              <a:pPr algn="ctr"/>
              <a:r>
                <a:rPr lang="en-GB" sz="1200" b="1" dirty="0">
                  <a:solidFill>
                    <a:schemeClr val="bg1"/>
                  </a:solidFill>
                </a:rPr>
                <a:t>Rother</a:t>
              </a:r>
            </a:p>
          </p:txBody>
        </p:sp>
        <p:sp>
          <p:nvSpPr>
            <p:cNvPr id="34" name="TextBox 33">
              <a:extLst>
                <a:ext uri="{FF2B5EF4-FFF2-40B4-BE49-F238E27FC236}">
                  <a16:creationId xmlns:a16="http://schemas.microsoft.com/office/drawing/2014/main" id="{A7B01713-F5A5-3DB0-CE98-1CA84D806EFB}"/>
                </a:ext>
              </a:extLst>
            </p:cNvPr>
            <p:cNvSpPr txBox="1"/>
            <p:nvPr/>
          </p:nvSpPr>
          <p:spPr>
            <a:xfrm>
              <a:off x="8647010" y="3383007"/>
              <a:ext cx="1287263" cy="276999"/>
            </a:xfrm>
            <a:prstGeom prst="rect">
              <a:avLst/>
            </a:prstGeom>
            <a:noFill/>
          </p:spPr>
          <p:txBody>
            <a:bodyPr wrap="square" rtlCol="0">
              <a:spAutoFit/>
            </a:bodyPr>
            <a:lstStyle/>
            <a:p>
              <a:pPr algn="ctr"/>
              <a:r>
                <a:rPr lang="en-GB" sz="1200" b="1" dirty="0">
                  <a:solidFill>
                    <a:schemeClr val="accent5"/>
                  </a:solidFill>
                </a:rPr>
                <a:t>Hastings</a:t>
              </a:r>
            </a:p>
          </p:txBody>
        </p:sp>
        <p:sp>
          <p:nvSpPr>
            <p:cNvPr id="35" name="TextBox 34">
              <a:extLst>
                <a:ext uri="{FF2B5EF4-FFF2-40B4-BE49-F238E27FC236}">
                  <a16:creationId xmlns:a16="http://schemas.microsoft.com/office/drawing/2014/main" id="{16614B0F-32DE-AE67-737B-CCB0D9C047E8}"/>
                </a:ext>
              </a:extLst>
            </p:cNvPr>
            <p:cNvSpPr txBox="1"/>
            <p:nvPr/>
          </p:nvSpPr>
          <p:spPr>
            <a:xfrm>
              <a:off x="7537544" y="4149074"/>
              <a:ext cx="1874904" cy="276999"/>
            </a:xfrm>
            <a:prstGeom prst="rect">
              <a:avLst/>
            </a:prstGeom>
            <a:noFill/>
          </p:spPr>
          <p:txBody>
            <a:bodyPr wrap="square" rtlCol="0">
              <a:spAutoFit/>
            </a:bodyPr>
            <a:lstStyle/>
            <a:p>
              <a:r>
                <a:rPr lang="en-GB" sz="1200" b="1" dirty="0">
                  <a:solidFill>
                    <a:schemeClr val="accent5"/>
                  </a:solidFill>
                </a:rPr>
                <a:t>Eastbourne</a:t>
              </a:r>
            </a:p>
          </p:txBody>
        </p:sp>
        <p:sp>
          <p:nvSpPr>
            <p:cNvPr id="36" name="TextBox 35">
              <a:extLst>
                <a:ext uri="{FF2B5EF4-FFF2-40B4-BE49-F238E27FC236}">
                  <a16:creationId xmlns:a16="http://schemas.microsoft.com/office/drawing/2014/main" id="{1AD697E6-ABBB-4181-DE19-3A9908054EFB}"/>
                </a:ext>
              </a:extLst>
            </p:cNvPr>
            <p:cNvSpPr txBox="1"/>
            <p:nvPr/>
          </p:nvSpPr>
          <p:spPr>
            <a:xfrm>
              <a:off x="1574756" y="2578823"/>
              <a:ext cx="1509205" cy="276999"/>
            </a:xfrm>
            <a:prstGeom prst="rect">
              <a:avLst/>
            </a:prstGeom>
            <a:noFill/>
          </p:spPr>
          <p:txBody>
            <a:bodyPr wrap="square" rtlCol="0">
              <a:spAutoFit/>
            </a:bodyPr>
            <a:lstStyle/>
            <a:p>
              <a:pPr algn="ctr"/>
              <a:r>
                <a:rPr lang="en-GB" sz="1200" b="1" dirty="0">
                  <a:solidFill>
                    <a:schemeClr val="bg1"/>
                  </a:solidFill>
                </a:rPr>
                <a:t>Chichester</a:t>
              </a:r>
            </a:p>
          </p:txBody>
        </p:sp>
        <p:sp>
          <p:nvSpPr>
            <p:cNvPr id="37" name="TextBox 36">
              <a:extLst>
                <a:ext uri="{FF2B5EF4-FFF2-40B4-BE49-F238E27FC236}">
                  <a16:creationId xmlns:a16="http://schemas.microsoft.com/office/drawing/2014/main" id="{A328D96C-1234-743D-03FC-C63AA1408FF6}"/>
                </a:ext>
              </a:extLst>
            </p:cNvPr>
            <p:cNvSpPr txBox="1"/>
            <p:nvPr/>
          </p:nvSpPr>
          <p:spPr>
            <a:xfrm>
              <a:off x="3402290" y="2345348"/>
              <a:ext cx="1509205" cy="276999"/>
            </a:xfrm>
            <a:prstGeom prst="rect">
              <a:avLst/>
            </a:prstGeom>
            <a:noFill/>
          </p:spPr>
          <p:txBody>
            <a:bodyPr wrap="square" rtlCol="0">
              <a:spAutoFit/>
            </a:bodyPr>
            <a:lstStyle/>
            <a:p>
              <a:pPr algn="ctr"/>
              <a:r>
                <a:rPr lang="en-GB" sz="1200" b="1" dirty="0">
                  <a:solidFill>
                    <a:schemeClr val="bg1"/>
                  </a:solidFill>
                </a:rPr>
                <a:t>Horsham</a:t>
              </a:r>
            </a:p>
          </p:txBody>
        </p:sp>
        <p:sp>
          <p:nvSpPr>
            <p:cNvPr id="39" name="TextBox 38">
              <a:extLst>
                <a:ext uri="{FF2B5EF4-FFF2-40B4-BE49-F238E27FC236}">
                  <a16:creationId xmlns:a16="http://schemas.microsoft.com/office/drawing/2014/main" id="{B8EEEA1B-16D1-7290-786A-698F9A03D911}"/>
                </a:ext>
              </a:extLst>
            </p:cNvPr>
            <p:cNvSpPr txBox="1"/>
            <p:nvPr/>
          </p:nvSpPr>
          <p:spPr>
            <a:xfrm>
              <a:off x="4677180" y="1777286"/>
              <a:ext cx="1509205" cy="461665"/>
            </a:xfrm>
            <a:prstGeom prst="rect">
              <a:avLst/>
            </a:prstGeom>
            <a:noFill/>
          </p:spPr>
          <p:txBody>
            <a:bodyPr wrap="square" rtlCol="0">
              <a:spAutoFit/>
            </a:bodyPr>
            <a:lstStyle/>
            <a:p>
              <a:pPr algn="ctr"/>
              <a:r>
                <a:rPr lang="en-GB" sz="1200" b="1" dirty="0">
                  <a:solidFill>
                    <a:schemeClr val="bg1"/>
                  </a:solidFill>
                </a:rPr>
                <a:t>Mid</a:t>
              </a:r>
            </a:p>
            <a:p>
              <a:pPr algn="ctr"/>
              <a:r>
                <a:rPr lang="en-GB" sz="1200" b="1" dirty="0">
                  <a:solidFill>
                    <a:schemeClr val="bg1"/>
                  </a:solidFill>
                </a:rPr>
                <a:t>Sussex</a:t>
              </a:r>
            </a:p>
          </p:txBody>
        </p:sp>
        <p:sp>
          <p:nvSpPr>
            <p:cNvPr id="40" name="TextBox 39">
              <a:extLst>
                <a:ext uri="{FF2B5EF4-FFF2-40B4-BE49-F238E27FC236}">
                  <a16:creationId xmlns:a16="http://schemas.microsoft.com/office/drawing/2014/main" id="{7736465E-BD00-1A8B-7592-8FB84DA1BA66}"/>
                </a:ext>
              </a:extLst>
            </p:cNvPr>
            <p:cNvSpPr txBox="1"/>
            <p:nvPr/>
          </p:nvSpPr>
          <p:spPr>
            <a:xfrm>
              <a:off x="2469902" y="3447945"/>
              <a:ext cx="1509205" cy="276999"/>
            </a:xfrm>
            <a:prstGeom prst="rect">
              <a:avLst/>
            </a:prstGeom>
            <a:noFill/>
          </p:spPr>
          <p:txBody>
            <a:bodyPr wrap="square" rtlCol="0">
              <a:spAutoFit/>
            </a:bodyPr>
            <a:lstStyle/>
            <a:p>
              <a:pPr algn="ctr"/>
              <a:r>
                <a:rPr lang="en-GB" sz="1200" b="1" dirty="0">
                  <a:solidFill>
                    <a:schemeClr val="bg1"/>
                  </a:solidFill>
                </a:rPr>
                <a:t>Arun</a:t>
              </a:r>
            </a:p>
          </p:txBody>
        </p:sp>
        <p:sp>
          <p:nvSpPr>
            <p:cNvPr id="41" name="TextBox 40">
              <a:extLst>
                <a:ext uri="{FF2B5EF4-FFF2-40B4-BE49-F238E27FC236}">
                  <a16:creationId xmlns:a16="http://schemas.microsoft.com/office/drawing/2014/main" id="{6D61929D-0A5E-833A-7CC6-C5069A17970A}"/>
                </a:ext>
              </a:extLst>
            </p:cNvPr>
            <p:cNvSpPr txBox="1"/>
            <p:nvPr/>
          </p:nvSpPr>
          <p:spPr>
            <a:xfrm>
              <a:off x="3997216" y="3700606"/>
              <a:ext cx="1509205" cy="312114"/>
            </a:xfrm>
            <a:prstGeom prst="rect">
              <a:avLst/>
            </a:prstGeom>
            <a:noFill/>
          </p:spPr>
          <p:txBody>
            <a:bodyPr wrap="square" rtlCol="0">
              <a:spAutoFit/>
            </a:bodyPr>
            <a:lstStyle/>
            <a:p>
              <a:pPr algn="ctr"/>
              <a:r>
                <a:rPr lang="en-GB" sz="1200" b="1" dirty="0" err="1">
                  <a:solidFill>
                    <a:schemeClr val="accent2"/>
                  </a:solidFill>
                </a:rPr>
                <a:t>Adur</a:t>
              </a:r>
              <a:endParaRPr lang="en-GB" sz="1200" b="1" dirty="0">
                <a:solidFill>
                  <a:schemeClr val="accent2"/>
                </a:solidFill>
              </a:endParaRPr>
            </a:p>
          </p:txBody>
        </p:sp>
        <p:sp>
          <p:nvSpPr>
            <p:cNvPr id="42" name="TextBox 41">
              <a:extLst>
                <a:ext uri="{FF2B5EF4-FFF2-40B4-BE49-F238E27FC236}">
                  <a16:creationId xmlns:a16="http://schemas.microsoft.com/office/drawing/2014/main" id="{863C59EA-4F2B-FD50-7ECC-672E17A7296D}"/>
                </a:ext>
              </a:extLst>
            </p:cNvPr>
            <p:cNvSpPr txBox="1"/>
            <p:nvPr/>
          </p:nvSpPr>
          <p:spPr>
            <a:xfrm>
              <a:off x="3439976" y="3923595"/>
              <a:ext cx="1509205" cy="312114"/>
            </a:xfrm>
            <a:prstGeom prst="rect">
              <a:avLst/>
            </a:prstGeom>
            <a:noFill/>
          </p:spPr>
          <p:txBody>
            <a:bodyPr wrap="square" rtlCol="0">
              <a:spAutoFit/>
            </a:bodyPr>
            <a:lstStyle/>
            <a:p>
              <a:pPr algn="ctr"/>
              <a:r>
                <a:rPr lang="en-GB" sz="1200" b="1" dirty="0">
                  <a:solidFill>
                    <a:schemeClr val="accent2"/>
                  </a:solidFill>
                </a:rPr>
                <a:t>Worthing</a:t>
              </a:r>
            </a:p>
          </p:txBody>
        </p:sp>
        <p:sp>
          <p:nvSpPr>
            <p:cNvPr id="43" name="TextBox 42">
              <a:extLst>
                <a:ext uri="{FF2B5EF4-FFF2-40B4-BE49-F238E27FC236}">
                  <a16:creationId xmlns:a16="http://schemas.microsoft.com/office/drawing/2014/main" id="{D173077A-9B3B-FF29-5B7A-8C571ADAF4F0}"/>
                </a:ext>
              </a:extLst>
            </p:cNvPr>
            <p:cNvSpPr txBox="1"/>
            <p:nvPr/>
          </p:nvSpPr>
          <p:spPr>
            <a:xfrm>
              <a:off x="4444565" y="710715"/>
              <a:ext cx="1509205" cy="312114"/>
            </a:xfrm>
            <a:prstGeom prst="rect">
              <a:avLst/>
            </a:prstGeom>
            <a:noFill/>
          </p:spPr>
          <p:txBody>
            <a:bodyPr wrap="square" rtlCol="0">
              <a:spAutoFit/>
            </a:bodyPr>
            <a:lstStyle/>
            <a:p>
              <a:pPr algn="ctr"/>
              <a:r>
                <a:rPr lang="en-GB" sz="1200" b="1" dirty="0">
                  <a:solidFill>
                    <a:schemeClr val="accent2"/>
                  </a:solidFill>
                </a:rPr>
                <a:t>Crawley</a:t>
              </a:r>
            </a:p>
          </p:txBody>
        </p:sp>
      </p:grpSp>
    </p:spTree>
    <p:extLst>
      <p:ext uri="{BB962C8B-B14F-4D97-AF65-F5344CB8AC3E}">
        <p14:creationId xmlns:p14="http://schemas.microsoft.com/office/powerpoint/2010/main" val="160916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F87A7D-D478-27A4-C932-F7791DF016A8}"/>
              </a:ext>
            </a:extLst>
          </p:cNvPr>
          <p:cNvCxnSpPr/>
          <p:nvPr/>
        </p:nvCxnSpPr>
        <p:spPr>
          <a:xfrm>
            <a:off x="1353096" y="3893710"/>
            <a:ext cx="8824597" cy="0"/>
          </a:xfrm>
          <a:prstGeom prst="line">
            <a:avLst/>
          </a:prstGeom>
          <a:ln>
            <a:solidFill>
              <a:srgbClr val="E3EBEC"/>
            </a:solidFill>
          </a:ln>
          <a:effectLst/>
        </p:spPr>
        <p:style>
          <a:lnRef idx="2">
            <a:schemeClr val="accent1"/>
          </a:lnRef>
          <a:fillRef idx="0">
            <a:schemeClr val="accent1"/>
          </a:fillRef>
          <a:effectRef idx="1">
            <a:schemeClr val="accent1"/>
          </a:effectRef>
          <a:fontRef idx="minor">
            <a:schemeClr val="tx1"/>
          </a:fontRef>
        </p:style>
      </p:cxnSp>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p:txBody>
          <a:bodyPr/>
          <a:lstStyle/>
          <a:p>
            <a:r>
              <a:rPr lang="en-GB" dirty="0">
                <a:solidFill>
                  <a:schemeClr val="accent1"/>
                </a:solidFill>
                <a:latin typeface="Arial Black" panose="020B0A04020102020204" pitchFamily="34" charset="0"/>
              </a:rPr>
              <a:t>Moving towards a different model of care</a:t>
            </a:r>
          </a:p>
        </p:txBody>
      </p:sp>
      <p:sp>
        <p:nvSpPr>
          <p:cNvPr id="14" name="Text Placeholder 13">
            <a:extLst>
              <a:ext uri="{FF2B5EF4-FFF2-40B4-BE49-F238E27FC236}">
                <a16:creationId xmlns:a16="http://schemas.microsoft.com/office/drawing/2014/main" id="{561A3B36-2AB1-EA7E-A065-877812EAF963}"/>
              </a:ext>
            </a:extLst>
          </p:cNvPr>
          <p:cNvSpPr>
            <a:spLocks noGrp="1"/>
          </p:cNvSpPr>
          <p:nvPr>
            <p:ph type="body" sz="quarter" idx="11"/>
          </p:nvPr>
        </p:nvSpPr>
        <p:spPr>
          <a:xfrm>
            <a:off x="471488" y="1581150"/>
            <a:ext cx="11071730" cy="1152647"/>
          </a:xfrm>
        </p:spPr>
        <p:txBody>
          <a:bodyPr lIns="91440" tIns="45720" rIns="91440" bIns="45720" numCol="1" spcCol="720000" anchor="t"/>
          <a:lstStyle/>
          <a:p>
            <a:r>
              <a:rPr lang="en-GB" sz="1600" dirty="0">
                <a:cs typeface="Arial"/>
              </a:rPr>
              <a:t>The aim is to ensure that services start to bend the curve from reactive service provision to a preventive and proactive care model that meet the needs of the population at neighbourhood levels, empowers communities, enables innovation and transformation such as a digital first approach where appropriate.</a:t>
            </a:r>
          </a:p>
          <a:p>
            <a:endParaRPr lang="en-GB" sz="1600" dirty="0"/>
          </a:p>
        </p:txBody>
      </p:sp>
      <p:sp>
        <p:nvSpPr>
          <p:cNvPr id="35" name="Rounded Rectangle 3">
            <a:extLst>
              <a:ext uri="{FF2B5EF4-FFF2-40B4-BE49-F238E27FC236}">
                <a16:creationId xmlns:a16="http://schemas.microsoft.com/office/drawing/2014/main" id="{6FCE13D9-A6D9-6125-6DDE-F45C23F0CF19}"/>
              </a:ext>
            </a:extLst>
          </p:cNvPr>
          <p:cNvSpPr/>
          <p:nvPr/>
        </p:nvSpPr>
        <p:spPr>
          <a:xfrm>
            <a:off x="951299" y="5301060"/>
            <a:ext cx="9582753" cy="566741"/>
          </a:xfrm>
          <a:prstGeom prst="roundRect">
            <a:avLst>
              <a:gd name="adj" fmla="val 47959"/>
            </a:avLst>
          </a:prstGeom>
          <a:solidFill>
            <a:srgbClr val="E3EB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3" name="Group 72">
            <a:extLst>
              <a:ext uri="{FF2B5EF4-FFF2-40B4-BE49-F238E27FC236}">
                <a16:creationId xmlns:a16="http://schemas.microsoft.com/office/drawing/2014/main" id="{8063D526-31C2-4562-D0B6-A8AE94CC6D1A}"/>
              </a:ext>
            </a:extLst>
          </p:cNvPr>
          <p:cNvGrpSpPr/>
          <p:nvPr/>
        </p:nvGrpSpPr>
        <p:grpSpPr>
          <a:xfrm>
            <a:off x="509196" y="3407790"/>
            <a:ext cx="2238367" cy="1329946"/>
            <a:chOff x="9901472" y="4138566"/>
            <a:chExt cx="2238367" cy="1329946"/>
          </a:xfrm>
        </p:grpSpPr>
        <p:grpSp>
          <p:nvGrpSpPr>
            <p:cNvPr id="55" name="Group 54">
              <a:extLst>
                <a:ext uri="{FF2B5EF4-FFF2-40B4-BE49-F238E27FC236}">
                  <a16:creationId xmlns:a16="http://schemas.microsoft.com/office/drawing/2014/main" id="{6DF05AE4-DE8A-8566-6DAA-18C54CC19D1C}"/>
                </a:ext>
              </a:extLst>
            </p:cNvPr>
            <p:cNvGrpSpPr/>
            <p:nvPr/>
          </p:nvGrpSpPr>
          <p:grpSpPr>
            <a:xfrm>
              <a:off x="9901472" y="4138566"/>
              <a:ext cx="2238367" cy="1329946"/>
              <a:chOff x="8369482" y="2044751"/>
              <a:chExt cx="2808000" cy="1668398"/>
            </a:xfrm>
          </p:grpSpPr>
          <p:sp>
            <p:nvSpPr>
              <p:cNvPr id="58" name="Oval 57">
                <a:extLst>
                  <a:ext uri="{FF2B5EF4-FFF2-40B4-BE49-F238E27FC236}">
                    <a16:creationId xmlns:a16="http://schemas.microsoft.com/office/drawing/2014/main" id="{87C53A69-B46C-8B16-8319-9F23BBFAAC30}"/>
                  </a:ext>
                </a:extLst>
              </p:cNvPr>
              <p:cNvSpPr/>
              <p:nvPr/>
            </p:nvSpPr>
            <p:spPr>
              <a:xfrm>
                <a:off x="9158770" y="2044751"/>
                <a:ext cx="1229425" cy="1229425"/>
              </a:xfrm>
              <a:prstGeom prst="ellipse">
                <a:avLst/>
              </a:prstGeom>
              <a:solidFill>
                <a:schemeClr val="accent2"/>
              </a:solidFill>
              <a:ln w="762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7" name="Title 1">
                <a:extLst>
                  <a:ext uri="{FF2B5EF4-FFF2-40B4-BE49-F238E27FC236}">
                    <a16:creationId xmlns:a16="http://schemas.microsoft.com/office/drawing/2014/main" id="{34DE7A99-F1AB-4A00-7E69-D495085605D4}"/>
                  </a:ext>
                </a:extLst>
              </p:cNvPr>
              <p:cNvSpPr txBox="1">
                <a:spLocks/>
              </p:cNvSpPr>
              <p:nvPr/>
            </p:nvSpPr>
            <p:spPr>
              <a:xfrm>
                <a:off x="8369482" y="3348023"/>
                <a:ext cx="2808000" cy="365126"/>
              </a:xfrm>
              <a:prstGeom prst="rect">
                <a:avLst/>
              </a:prstGeom>
            </p:spPr>
            <p:txBody>
              <a:bodyPr lIns="0" tIns="0" rIns="0" bIns="0"/>
              <a:lstStyle>
                <a:lvl1pPr algn="l" defTabSz="457200" rtl="0" eaLnBrk="1" latinLnBrk="0" hangingPunct="1">
                  <a:spcBef>
                    <a:spcPct val="0"/>
                  </a:spcBef>
                  <a:buNone/>
                  <a:defRPr sz="3200" b="1" i="0" kern="1200" baseline="0">
                    <a:solidFill>
                      <a:srgbClr val="768692"/>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a:ea typeface="+mj-ea"/>
                    <a:cs typeface="+mj-cs"/>
                  </a:rPr>
                  <a:t>Emergency care services</a:t>
                </a:r>
              </a:p>
              <a:p>
                <a:pPr marL="285750" marR="0" lvl="0"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768692"/>
                  </a:solidFill>
                  <a:effectLst/>
                  <a:uLnTx/>
                  <a:uFillTx/>
                  <a:latin typeface="Arial"/>
                  <a:ea typeface="+mj-ea"/>
                  <a:cs typeface="+mj-cs"/>
                </a:endParaRPr>
              </a:p>
            </p:txBody>
          </p:sp>
        </p:grpSp>
        <p:pic>
          <p:nvPicPr>
            <p:cNvPr id="61" name="Graphic 60" descr="Ambulance with solid fill">
              <a:extLst>
                <a:ext uri="{FF2B5EF4-FFF2-40B4-BE49-F238E27FC236}">
                  <a16:creationId xmlns:a16="http://schemas.microsoft.com/office/drawing/2014/main" id="{47EE22B4-DE2F-C9B5-23CB-01E9D36952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0797" y="4248638"/>
              <a:ext cx="779723" cy="779723"/>
            </a:xfrm>
            <a:prstGeom prst="rect">
              <a:avLst/>
            </a:prstGeom>
          </p:spPr>
        </p:pic>
      </p:grpSp>
      <p:grpSp>
        <p:nvGrpSpPr>
          <p:cNvPr id="74" name="Group 73">
            <a:extLst>
              <a:ext uri="{FF2B5EF4-FFF2-40B4-BE49-F238E27FC236}">
                <a16:creationId xmlns:a16="http://schemas.microsoft.com/office/drawing/2014/main" id="{B71D78CD-B045-1581-C68F-969913AF8422}"/>
              </a:ext>
            </a:extLst>
          </p:cNvPr>
          <p:cNvGrpSpPr/>
          <p:nvPr/>
        </p:nvGrpSpPr>
        <p:grpSpPr>
          <a:xfrm>
            <a:off x="2617829" y="3407790"/>
            <a:ext cx="2295761" cy="1362092"/>
            <a:chOff x="7555638" y="4142656"/>
            <a:chExt cx="2295761" cy="1362092"/>
          </a:xfrm>
        </p:grpSpPr>
        <p:grpSp>
          <p:nvGrpSpPr>
            <p:cNvPr id="50" name="Group 49">
              <a:extLst>
                <a:ext uri="{FF2B5EF4-FFF2-40B4-BE49-F238E27FC236}">
                  <a16:creationId xmlns:a16="http://schemas.microsoft.com/office/drawing/2014/main" id="{A300B553-8871-ECBA-291F-4379D2DF5787}"/>
                </a:ext>
              </a:extLst>
            </p:cNvPr>
            <p:cNvGrpSpPr/>
            <p:nvPr/>
          </p:nvGrpSpPr>
          <p:grpSpPr>
            <a:xfrm>
              <a:off x="7555638" y="4142656"/>
              <a:ext cx="2295761" cy="1362092"/>
              <a:chOff x="4551324" y="2044751"/>
              <a:chExt cx="2880000" cy="1708723"/>
            </a:xfrm>
          </p:grpSpPr>
          <p:sp>
            <p:nvSpPr>
              <p:cNvPr id="53" name="Oval 52">
                <a:extLst>
                  <a:ext uri="{FF2B5EF4-FFF2-40B4-BE49-F238E27FC236}">
                    <a16:creationId xmlns:a16="http://schemas.microsoft.com/office/drawing/2014/main" id="{13D3ADB9-535B-ADC8-40F0-CCA79A222151}"/>
                  </a:ext>
                </a:extLst>
              </p:cNvPr>
              <p:cNvSpPr/>
              <p:nvPr/>
            </p:nvSpPr>
            <p:spPr>
              <a:xfrm>
                <a:off x="5373663" y="2044751"/>
                <a:ext cx="1229425" cy="1229425"/>
              </a:xfrm>
              <a:prstGeom prst="ellipse">
                <a:avLst/>
              </a:prstGeom>
              <a:solidFill>
                <a:srgbClr val="009F9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Title 1">
                <a:extLst>
                  <a:ext uri="{FF2B5EF4-FFF2-40B4-BE49-F238E27FC236}">
                    <a16:creationId xmlns:a16="http://schemas.microsoft.com/office/drawing/2014/main" id="{AC0E216C-8BF7-C2E7-612E-52ECCDA01B52}"/>
                  </a:ext>
                </a:extLst>
              </p:cNvPr>
              <p:cNvSpPr txBox="1">
                <a:spLocks/>
              </p:cNvSpPr>
              <p:nvPr/>
            </p:nvSpPr>
            <p:spPr>
              <a:xfrm>
                <a:off x="4551324" y="3388348"/>
                <a:ext cx="2880000" cy="365126"/>
              </a:xfrm>
              <a:prstGeom prst="rect">
                <a:avLst/>
              </a:prstGeom>
            </p:spPr>
            <p:txBody>
              <a:bodyPr lIns="0" tIns="0" rIns="0" bIns="0"/>
              <a:lstStyle>
                <a:lvl1pPr algn="l" defTabSz="457200" rtl="0" eaLnBrk="1" latinLnBrk="0" hangingPunct="1">
                  <a:spcBef>
                    <a:spcPct val="0"/>
                  </a:spcBef>
                  <a:buNone/>
                  <a:defRPr sz="3200" b="1" i="0" kern="1200" baseline="0">
                    <a:solidFill>
                      <a:srgbClr val="768692"/>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9F98"/>
                    </a:solidFill>
                    <a:effectLst/>
                    <a:uLnTx/>
                    <a:uFillTx/>
                    <a:latin typeface="Arial"/>
                    <a:ea typeface="+mj-ea"/>
                    <a:cs typeface="+mj-cs"/>
                  </a:rPr>
                  <a:t>Same day care services</a:t>
                </a:r>
              </a:p>
              <a:p>
                <a:pPr marL="285750" marR="0" lvl="1"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009F98"/>
                  </a:solidFill>
                  <a:effectLst/>
                  <a:uLnTx/>
                  <a:uFillTx/>
                  <a:latin typeface="Arial"/>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9F98"/>
                  </a:solidFill>
                  <a:effectLst/>
                  <a:uLnTx/>
                  <a:uFillTx/>
                  <a:latin typeface="Arial"/>
                  <a:ea typeface="+mj-ea"/>
                  <a:cs typeface="+mj-cs"/>
                </a:endParaRPr>
              </a:p>
            </p:txBody>
          </p:sp>
        </p:grpSp>
        <p:pic>
          <p:nvPicPr>
            <p:cNvPr id="63" name="Graphic 62" descr="Alarm clock with solid fill">
              <a:extLst>
                <a:ext uri="{FF2B5EF4-FFF2-40B4-BE49-F238E27FC236}">
                  <a16:creationId xmlns:a16="http://schemas.microsoft.com/office/drawing/2014/main" id="{3D588A69-A455-3CC3-44C9-5F24E170B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3193" y="4254786"/>
              <a:ext cx="762517" cy="762517"/>
            </a:xfrm>
            <a:prstGeom prst="rect">
              <a:avLst/>
            </a:prstGeom>
          </p:spPr>
        </p:pic>
      </p:grpSp>
      <p:grpSp>
        <p:nvGrpSpPr>
          <p:cNvPr id="75" name="Group 74">
            <a:extLst>
              <a:ext uri="{FF2B5EF4-FFF2-40B4-BE49-F238E27FC236}">
                <a16:creationId xmlns:a16="http://schemas.microsoft.com/office/drawing/2014/main" id="{AF284484-E88A-F492-21D8-771F3B7777E1}"/>
              </a:ext>
            </a:extLst>
          </p:cNvPr>
          <p:cNvGrpSpPr/>
          <p:nvPr/>
        </p:nvGrpSpPr>
        <p:grpSpPr>
          <a:xfrm>
            <a:off x="4984357" y="3407790"/>
            <a:ext cx="2238367" cy="1329946"/>
            <a:chOff x="5273951" y="4124204"/>
            <a:chExt cx="2238367" cy="1329946"/>
          </a:xfrm>
        </p:grpSpPr>
        <p:grpSp>
          <p:nvGrpSpPr>
            <p:cNvPr id="45" name="Group 44">
              <a:extLst>
                <a:ext uri="{FF2B5EF4-FFF2-40B4-BE49-F238E27FC236}">
                  <a16:creationId xmlns:a16="http://schemas.microsoft.com/office/drawing/2014/main" id="{3B16FC48-C899-D4DF-14D9-E22D2944B264}"/>
                </a:ext>
              </a:extLst>
            </p:cNvPr>
            <p:cNvGrpSpPr/>
            <p:nvPr/>
          </p:nvGrpSpPr>
          <p:grpSpPr>
            <a:xfrm>
              <a:off x="5273951" y="4124204"/>
              <a:ext cx="2238367" cy="1329946"/>
              <a:chOff x="8369482" y="2044751"/>
              <a:chExt cx="2808000" cy="1668398"/>
            </a:xfrm>
          </p:grpSpPr>
          <p:sp>
            <p:nvSpPr>
              <p:cNvPr id="48" name="Oval 47">
                <a:extLst>
                  <a:ext uri="{FF2B5EF4-FFF2-40B4-BE49-F238E27FC236}">
                    <a16:creationId xmlns:a16="http://schemas.microsoft.com/office/drawing/2014/main" id="{8CFF7A51-A38D-146B-4FF1-D7441A83322D}"/>
                  </a:ext>
                </a:extLst>
              </p:cNvPr>
              <p:cNvSpPr/>
              <p:nvPr/>
            </p:nvSpPr>
            <p:spPr>
              <a:xfrm>
                <a:off x="9158770" y="2044751"/>
                <a:ext cx="1229425" cy="1229425"/>
              </a:xfrm>
              <a:prstGeom prst="ellipse">
                <a:avLst/>
              </a:prstGeom>
              <a:solidFill>
                <a:schemeClr val="accent5"/>
              </a:solidFill>
              <a:ln w="762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Title 1">
                <a:extLst>
                  <a:ext uri="{FF2B5EF4-FFF2-40B4-BE49-F238E27FC236}">
                    <a16:creationId xmlns:a16="http://schemas.microsoft.com/office/drawing/2014/main" id="{A79F6510-7F68-9AA7-EF07-BE6BB8960182}"/>
                  </a:ext>
                </a:extLst>
              </p:cNvPr>
              <p:cNvSpPr txBox="1">
                <a:spLocks/>
              </p:cNvSpPr>
              <p:nvPr/>
            </p:nvSpPr>
            <p:spPr>
              <a:xfrm>
                <a:off x="8369482" y="3348023"/>
                <a:ext cx="2808000" cy="365126"/>
              </a:xfrm>
              <a:prstGeom prst="rect">
                <a:avLst/>
              </a:prstGeom>
            </p:spPr>
            <p:txBody>
              <a:bodyPr lIns="0" tIns="0" rIns="0" bIns="0"/>
              <a:lstStyle>
                <a:lvl1pPr algn="l" defTabSz="457200" rtl="0" eaLnBrk="1" latinLnBrk="0" hangingPunct="1">
                  <a:spcBef>
                    <a:spcPct val="0"/>
                  </a:spcBef>
                  <a:buNone/>
                  <a:defRPr sz="3200" b="1" i="0" kern="1200" baseline="0">
                    <a:solidFill>
                      <a:srgbClr val="768692"/>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Arial"/>
                    <a:ea typeface="+mj-ea"/>
                    <a:cs typeface="+mj-cs"/>
                  </a:rPr>
                  <a:t>Planned care across all settings</a:t>
                </a:r>
              </a:p>
              <a:p>
                <a:pPr marL="285750" marR="0" lvl="0"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768692"/>
                  </a:solidFill>
                  <a:effectLst/>
                  <a:uLnTx/>
                  <a:uFillTx/>
                  <a:latin typeface="Arial"/>
                  <a:ea typeface="+mj-ea"/>
                  <a:cs typeface="+mj-cs"/>
                </a:endParaRPr>
              </a:p>
            </p:txBody>
          </p:sp>
        </p:grpSp>
        <p:pic>
          <p:nvPicPr>
            <p:cNvPr id="65" name="Graphic 64" descr="Doctor male with solid fill">
              <a:extLst>
                <a:ext uri="{FF2B5EF4-FFF2-40B4-BE49-F238E27FC236}">
                  <a16:creationId xmlns:a16="http://schemas.microsoft.com/office/drawing/2014/main" id="{A48FB9FB-52ED-B270-8FD8-CAB45A631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1241" y="4225320"/>
              <a:ext cx="750161" cy="750161"/>
            </a:xfrm>
            <a:prstGeom prst="rect">
              <a:avLst/>
            </a:prstGeom>
          </p:spPr>
        </p:pic>
      </p:grpSp>
      <p:grpSp>
        <p:nvGrpSpPr>
          <p:cNvPr id="79" name="Group 78">
            <a:extLst>
              <a:ext uri="{FF2B5EF4-FFF2-40B4-BE49-F238E27FC236}">
                <a16:creationId xmlns:a16="http://schemas.microsoft.com/office/drawing/2014/main" id="{4F74130A-AFC1-4177-8005-A6E441C6BEAB}"/>
              </a:ext>
            </a:extLst>
          </p:cNvPr>
          <p:cNvGrpSpPr/>
          <p:nvPr/>
        </p:nvGrpSpPr>
        <p:grpSpPr>
          <a:xfrm>
            <a:off x="7092990" y="3407790"/>
            <a:ext cx="2295761" cy="1362092"/>
            <a:chOff x="2978363" y="4142656"/>
            <a:chExt cx="2295761" cy="1362092"/>
          </a:xfrm>
        </p:grpSpPr>
        <p:grpSp>
          <p:nvGrpSpPr>
            <p:cNvPr id="40" name="Group 39">
              <a:extLst>
                <a:ext uri="{FF2B5EF4-FFF2-40B4-BE49-F238E27FC236}">
                  <a16:creationId xmlns:a16="http://schemas.microsoft.com/office/drawing/2014/main" id="{47838171-BF0B-F6F8-83C7-9B718C2883C0}"/>
                </a:ext>
              </a:extLst>
            </p:cNvPr>
            <p:cNvGrpSpPr/>
            <p:nvPr/>
          </p:nvGrpSpPr>
          <p:grpSpPr>
            <a:xfrm>
              <a:off x="2978363" y="4142656"/>
              <a:ext cx="2295761" cy="1362092"/>
              <a:chOff x="4551324" y="2044751"/>
              <a:chExt cx="2880000" cy="1708723"/>
            </a:xfrm>
          </p:grpSpPr>
          <p:sp>
            <p:nvSpPr>
              <p:cNvPr id="43" name="Oval 42">
                <a:extLst>
                  <a:ext uri="{FF2B5EF4-FFF2-40B4-BE49-F238E27FC236}">
                    <a16:creationId xmlns:a16="http://schemas.microsoft.com/office/drawing/2014/main" id="{72E1182A-B0DB-7C0F-286B-C6E8A8512106}"/>
                  </a:ext>
                </a:extLst>
              </p:cNvPr>
              <p:cNvSpPr/>
              <p:nvPr/>
            </p:nvSpPr>
            <p:spPr>
              <a:xfrm>
                <a:off x="5373663" y="2044751"/>
                <a:ext cx="1229425" cy="1229425"/>
              </a:xfrm>
              <a:prstGeom prst="ellipse">
                <a:avLst/>
              </a:prstGeom>
              <a:solidFill>
                <a:schemeClr val="accent3"/>
              </a:solidFill>
              <a:ln w="762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itle 1">
                <a:extLst>
                  <a:ext uri="{FF2B5EF4-FFF2-40B4-BE49-F238E27FC236}">
                    <a16:creationId xmlns:a16="http://schemas.microsoft.com/office/drawing/2014/main" id="{C1CF9F53-CE2F-EEA8-C796-F53C737DCC84}"/>
                  </a:ext>
                </a:extLst>
              </p:cNvPr>
              <p:cNvSpPr txBox="1">
                <a:spLocks/>
              </p:cNvSpPr>
              <p:nvPr/>
            </p:nvSpPr>
            <p:spPr>
              <a:xfrm>
                <a:off x="4551324" y="3388348"/>
                <a:ext cx="2880000" cy="365126"/>
              </a:xfrm>
              <a:prstGeom prst="rect">
                <a:avLst/>
              </a:prstGeom>
            </p:spPr>
            <p:txBody>
              <a:bodyPr lIns="0" tIns="0" rIns="0" bIns="0"/>
              <a:lstStyle>
                <a:lvl1pPr algn="l" defTabSz="457200" rtl="0" eaLnBrk="1" latinLnBrk="0" hangingPunct="1">
                  <a:spcBef>
                    <a:spcPct val="0"/>
                  </a:spcBef>
                  <a:buNone/>
                  <a:defRPr sz="3200" b="1" i="0" kern="1200" baseline="0">
                    <a:solidFill>
                      <a:srgbClr val="768692"/>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latin typeface="Arial"/>
                    <a:ea typeface="+mj-ea"/>
                    <a:cs typeface="+mj-cs"/>
                  </a:rPr>
                  <a:t>Proactive care</a:t>
                </a:r>
              </a:p>
              <a:p>
                <a:pPr marL="285750" marR="0" lvl="1"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768692"/>
                  </a:solidFill>
                  <a:effectLst/>
                  <a:uLnTx/>
                  <a:uFillTx/>
                  <a:latin typeface="Arial"/>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768692"/>
                  </a:solidFill>
                  <a:effectLst/>
                  <a:uLnTx/>
                  <a:uFillTx/>
                  <a:latin typeface="Arial"/>
                  <a:ea typeface="+mj-ea"/>
                  <a:cs typeface="+mj-cs"/>
                </a:endParaRPr>
              </a:p>
            </p:txBody>
          </p:sp>
        </p:grpSp>
        <p:pic>
          <p:nvPicPr>
            <p:cNvPr id="67" name="Graphic 66" descr="Watering Plant with solid fill">
              <a:extLst>
                <a:ext uri="{FF2B5EF4-FFF2-40B4-BE49-F238E27FC236}">
                  <a16:creationId xmlns:a16="http://schemas.microsoft.com/office/drawing/2014/main" id="{826A78EC-E0C4-90FC-B198-3569B5579B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6062" y="4338866"/>
              <a:ext cx="579421" cy="579421"/>
            </a:xfrm>
            <a:prstGeom prst="rect">
              <a:avLst/>
            </a:prstGeom>
          </p:spPr>
        </p:pic>
      </p:grpSp>
      <p:grpSp>
        <p:nvGrpSpPr>
          <p:cNvPr id="80" name="Group 79">
            <a:extLst>
              <a:ext uri="{FF2B5EF4-FFF2-40B4-BE49-F238E27FC236}">
                <a16:creationId xmlns:a16="http://schemas.microsoft.com/office/drawing/2014/main" id="{8C0E5689-1D7F-CA49-BE5E-32D395BA9336}"/>
              </a:ext>
            </a:extLst>
          </p:cNvPr>
          <p:cNvGrpSpPr/>
          <p:nvPr/>
        </p:nvGrpSpPr>
        <p:grpSpPr>
          <a:xfrm>
            <a:off x="9058510" y="3407790"/>
            <a:ext cx="2238367" cy="1362092"/>
            <a:chOff x="830587" y="4142656"/>
            <a:chExt cx="2238367" cy="1362092"/>
          </a:xfrm>
        </p:grpSpPr>
        <p:grpSp>
          <p:nvGrpSpPr>
            <p:cNvPr id="36" name="Group 35">
              <a:extLst>
                <a:ext uri="{FF2B5EF4-FFF2-40B4-BE49-F238E27FC236}">
                  <a16:creationId xmlns:a16="http://schemas.microsoft.com/office/drawing/2014/main" id="{E4E1D510-1555-D796-D926-1FCA61DAD0E1}"/>
                </a:ext>
              </a:extLst>
            </p:cNvPr>
            <p:cNvGrpSpPr/>
            <p:nvPr/>
          </p:nvGrpSpPr>
          <p:grpSpPr>
            <a:xfrm>
              <a:off x="830587" y="4142656"/>
              <a:ext cx="2238367" cy="1362092"/>
              <a:chOff x="1070197" y="2044751"/>
              <a:chExt cx="2808000" cy="1708723"/>
            </a:xfrm>
          </p:grpSpPr>
          <p:sp>
            <p:nvSpPr>
              <p:cNvPr id="37" name="Oval 36">
                <a:extLst>
                  <a:ext uri="{FF2B5EF4-FFF2-40B4-BE49-F238E27FC236}">
                    <a16:creationId xmlns:a16="http://schemas.microsoft.com/office/drawing/2014/main" id="{80E5CD17-2CB7-5CFC-1039-A4FEA739DD7B}"/>
                  </a:ext>
                </a:extLst>
              </p:cNvPr>
              <p:cNvSpPr/>
              <p:nvPr/>
            </p:nvSpPr>
            <p:spPr>
              <a:xfrm>
                <a:off x="1859485" y="2044751"/>
                <a:ext cx="1229425" cy="1229425"/>
              </a:xfrm>
              <a:prstGeom prst="ellipse">
                <a:avLst/>
              </a:prstGeom>
              <a:solidFill>
                <a:schemeClr val="accent6"/>
              </a:solidFill>
              <a:ln w="762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Title 1">
                <a:extLst>
                  <a:ext uri="{FF2B5EF4-FFF2-40B4-BE49-F238E27FC236}">
                    <a16:creationId xmlns:a16="http://schemas.microsoft.com/office/drawing/2014/main" id="{F32FF406-4F59-E205-7430-868ED45E468C}"/>
                  </a:ext>
                </a:extLst>
              </p:cNvPr>
              <p:cNvSpPr txBox="1">
                <a:spLocks/>
              </p:cNvSpPr>
              <p:nvPr/>
            </p:nvSpPr>
            <p:spPr>
              <a:xfrm>
                <a:off x="1070197" y="3388348"/>
                <a:ext cx="2808000" cy="365126"/>
              </a:xfrm>
              <a:prstGeom prst="rect">
                <a:avLst/>
              </a:prstGeom>
            </p:spPr>
            <p:txBody>
              <a:bodyPr lIns="0" tIns="0" rIns="0" bIns="0"/>
              <a:lstStyle>
                <a:lvl1pPr algn="l" defTabSz="457200" rtl="0" eaLnBrk="1" latinLnBrk="0" hangingPunct="1">
                  <a:spcBef>
                    <a:spcPct val="0"/>
                  </a:spcBef>
                  <a:buNone/>
                  <a:defRPr sz="3200" b="1" i="0" kern="1200" baseline="0">
                    <a:solidFill>
                      <a:srgbClr val="768692"/>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solidFill>
                    <a:effectLst/>
                    <a:uLnTx/>
                    <a:uFillTx/>
                    <a:latin typeface="Arial"/>
                    <a:ea typeface="+mj-ea"/>
                    <a:cs typeface="+mj-cs"/>
                  </a:rPr>
                  <a:t>Prevention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000" b="1" i="0" u="none" strike="noStrike" kern="1200" cap="none" spc="0" normalizeH="0" baseline="0" noProof="0" dirty="0">
                  <a:ln>
                    <a:noFill/>
                  </a:ln>
                  <a:solidFill>
                    <a:srgbClr val="768692"/>
                  </a:solidFill>
                  <a:effectLst/>
                  <a:uLnTx/>
                  <a:uFillTx/>
                  <a:latin typeface="Arial"/>
                  <a:ea typeface="+mj-ea"/>
                  <a:cs typeface="+mj-cs"/>
                </a:endParaRPr>
              </a:p>
            </p:txBody>
          </p:sp>
        </p:grpSp>
        <p:pic>
          <p:nvPicPr>
            <p:cNvPr id="69" name="Graphic 68" descr="Shield Tick with solid fill">
              <a:extLst>
                <a:ext uri="{FF2B5EF4-FFF2-40B4-BE49-F238E27FC236}">
                  <a16:creationId xmlns:a16="http://schemas.microsoft.com/office/drawing/2014/main" id="{7A5E1700-7810-2117-6CE4-200DE302CE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0812" y="4263420"/>
              <a:ext cx="730314" cy="730314"/>
            </a:xfrm>
            <a:prstGeom prst="rect">
              <a:avLst/>
            </a:prstGeom>
          </p:spPr>
        </p:pic>
      </p:grpSp>
      <p:sp>
        <p:nvSpPr>
          <p:cNvPr id="71" name="TextBox 70">
            <a:extLst>
              <a:ext uri="{FF2B5EF4-FFF2-40B4-BE49-F238E27FC236}">
                <a16:creationId xmlns:a16="http://schemas.microsoft.com/office/drawing/2014/main" id="{9DF78D96-E203-B798-ED4E-DE73070455D2}"/>
              </a:ext>
            </a:extLst>
          </p:cNvPr>
          <p:cNvSpPr txBox="1"/>
          <p:nvPr/>
        </p:nvSpPr>
        <p:spPr>
          <a:xfrm>
            <a:off x="951299" y="5399765"/>
            <a:ext cx="9299866" cy="369332"/>
          </a:xfrm>
          <a:prstGeom prst="rect">
            <a:avLst/>
          </a:prstGeom>
          <a:noFill/>
        </p:spPr>
        <p:txBody>
          <a:bodyPr wrap="square">
            <a:spAutoFit/>
          </a:bodyPr>
          <a:lstStyle/>
          <a:p>
            <a:pPr algn="ctr"/>
            <a:r>
              <a:rPr lang="en-GB" sz="1800" b="1" dirty="0">
                <a:solidFill>
                  <a:schemeClr val="tx2"/>
                </a:solidFill>
              </a:rPr>
              <a:t>The shift in the model of care we expect to see will be from reactive to prevention</a:t>
            </a:r>
          </a:p>
        </p:txBody>
      </p:sp>
      <p:sp>
        <p:nvSpPr>
          <p:cNvPr id="72" name="Isosceles Triangle 71">
            <a:extLst>
              <a:ext uri="{FF2B5EF4-FFF2-40B4-BE49-F238E27FC236}">
                <a16:creationId xmlns:a16="http://schemas.microsoft.com/office/drawing/2014/main" id="{384FDCD2-639C-1778-1F5E-5EEB981960DB}"/>
              </a:ext>
            </a:extLst>
          </p:cNvPr>
          <p:cNvSpPr/>
          <p:nvPr/>
        </p:nvSpPr>
        <p:spPr>
          <a:xfrm rot="5400000">
            <a:off x="9959309" y="5223681"/>
            <a:ext cx="1130670" cy="721504"/>
          </a:xfrm>
          <a:prstGeom prst="triangle">
            <a:avLst/>
          </a:prstGeom>
          <a:solidFill>
            <a:srgbClr val="E3EB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4F876389-C56F-1D99-DC38-94C36B9C63B7}"/>
              </a:ext>
            </a:extLst>
          </p:cNvPr>
          <p:cNvSpPr txBox="1"/>
          <p:nvPr/>
        </p:nvSpPr>
        <p:spPr>
          <a:xfrm>
            <a:off x="459841" y="2594024"/>
            <a:ext cx="12021248" cy="338554"/>
          </a:xfrm>
          <a:prstGeom prst="rect">
            <a:avLst/>
          </a:prstGeom>
          <a:noFill/>
        </p:spPr>
        <p:txBody>
          <a:bodyPr wrap="square">
            <a:spAutoFit/>
          </a:bodyPr>
          <a:lstStyle/>
          <a:p>
            <a:r>
              <a:rPr lang="en-GB" sz="1600" b="1" dirty="0">
                <a:solidFill>
                  <a:schemeClr val="tx2"/>
                </a:solidFill>
              </a:rPr>
              <a:t>The core offer considers physical and mental health together across the different stages of people’s lives:</a:t>
            </a:r>
          </a:p>
        </p:txBody>
      </p:sp>
      <p:sp>
        <p:nvSpPr>
          <p:cNvPr id="3" name="TextBox 2">
            <a:extLst>
              <a:ext uri="{FF2B5EF4-FFF2-40B4-BE49-F238E27FC236}">
                <a16:creationId xmlns:a16="http://schemas.microsoft.com/office/drawing/2014/main" id="{932F629C-F21F-0F70-F188-9C7D1531A2B1}"/>
              </a:ext>
            </a:extLst>
          </p:cNvPr>
          <p:cNvSpPr txBox="1"/>
          <p:nvPr/>
        </p:nvSpPr>
        <p:spPr>
          <a:xfrm>
            <a:off x="-88648" y="6269239"/>
            <a:ext cx="12192001" cy="369332"/>
          </a:xfrm>
          <a:prstGeom prst="rect">
            <a:avLst/>
          </a:prstGeom>
          <a:noFill/>
        </p:spPr>
        <p:txBody>
          <a:bodyPr wrap="square">
            <a:spAutoFit/>
          </a:bodyPr>
          <a:lstStyle/>
          <a:p>
            <a:r>
              <a:rPr lang="en-GB" b="1" dirty="0">
                <a:solidFill>
                  <a:srgbClr val="000000"/>
                </a:solidFill>
                <a:effectLst/>
                <a:latin typeface="Arial" panose="020B0604020202020204" pitchFamily="34" charset="0"/>
                <a:ea typeface="Times New Roman" panose="02020603050405020304" pitchFamily="18" charset="0"/>
              </a:rPr>
              <a:t>Neighbourhood First approach</a:t>
            </a:r>
            <a:r>
              <a:rPr lang="en-GB" b="1" dirty="0">
                <a:solidFill>
                  <a:srgbClr val="000000"/>
                </a:solidFill>
                <a:latin typeface="Arial" panose="020B0604020202020204" pitchFamily="34" charset="0"/>
                <a:ea typeface="Times New Roman" panose="02020603050405020304" pitchFamily="18" charset="0"/>
              </a:rPr>
              <a:t>     </a:t>
            </a:r>
            <a:r>
              <a:rPr lang="en-GB" b="1" dirty="0">
                <a:solidFill>
                  <a:srgbClr val="000000"/>
                </a:solidFill>
                <a:effectLst/>
                <a:latin typeface="Arial" panose="020B0604020202020204" pitchFamily="34" charset="0"/>
                <a:ea typeface="Times New Roman" panose="02020603050405020304" pitchFamily="18" charset="0"/>
              </a:rPr>
              <a:t>Hospital to Community </a:t>
            </a:r>
            <a:r>
              <a:rPr lang="en-GB" dirty="0">
                <a:solidFill>
                  <a:srgbClr val="000000"/>
                </a:solidFill>
                <a:effectLst/>
                <a:latin typeface="Arial" panose="020B0604020202020204" pitchFamily="34" charset="0"/>
                <a:ea typeface="Times New Roman" panose="02020603050405020304" pitchFamily="18" charset="0"/>
              </a:rPr>
              <a:t>   </a:t>
            </a:r>
            <a:r>
              <a:rPr lang="en-GB" b="1" dirty="0">
                <a:solidFill>
                  <a:srgbClr val="000000"/>
                </a:solidFill>
                <a:effectLst/>
                <a:latin typeface="Arial" panose="020B0604020202020204" pitchFamily="34" charset="0"/>
                <a:ea typeface="Times New Roman" panose="02020603050405020304" pitchFamily="18" charset="0"/>
              </a:rPr>
              <a:t>Treatment of Prevention  </a:t>
            </a:r>
            <a:r>
              <a:rPr lang="en-GB" dirty="0">
                <a:solidFill>
                  <a:srgbClr val="000000"/>
                </a:solidFill>
                <a:effectLst/>
                <a:latin typeface="Arial" panose="020B0604020202020204" pitchFamily="34" charset="0"/>
                <a:ea typeface="Times New Roman" panose="02020603050405020304" pitchFamily="18" charset="0"/>
              </a:rPr>
              <a:t>  </a:t>
            </a:r>
            <a:r>
              <a:rPr lang="en-GB" b="1" dirty="0">
                <a:solidFill>
                  <a:srgbClr val="000000"/>
                </a:solidFill>
                <a:effectLst/>
                <a:latin typeface="Arial" panose="020B0604020202020204" pitchFamily="34" charset="0"/>
                <a:ea typeface="Times New Roman" panose="02020603050405020304" pitchFamily="18" charset="0"/>
              </a:rPr>
              <a:t>Analogue to Digital</a:t>
            </a:r>
            <a:r>
              <a:rPr lang="en-GB" dirty="0">
                <a:solidFill>
                  <a:srgbClr val="000000"/>
                </a:solidFill>
                <a:effectLst/>
                <a:latin typeface="Arial" panose="020B0604020202020204" pitchFamily="34" charset="0"/>
                <a:ea typeface="Times New Roman" panose="02020603050405020304" pitchFamily="18" charset="0"/>
              </a:rPr>
              <a:t> </a:t>
            </a:r>
            <a:endParaRPr lang="en-GB" dirty="0"/>
          </a:p>
        </p:txBody>
      </p:sp>
      <p:sp>
        <p:nvSpPr>
          <p:cNvPr id="5" name="Arrow: Right 4">
            <a:extLst>
              <a:ext uri="{FF2B5EF4-FFF2-40B4-BE49-F238E27FC236}">
                <a16:creationId xmlns:a16="http://schemas.microsoft.com/office/drawing/2014/main" id="{9FDCB225-327B-8889-E093-06E5A5A86994}"/>
              </a:ext>
            </a:extLst>
          </p:cNvPr>
          <p:cNvSpPr/>
          <p:nvPr/>
        </p:nvSpPr>
        <p:spPr>
          <a:xfrm>
            <a:off x="3385384" y="6230965"/>
            <a:ext cx="232913" cy="4846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allout: Quad Arrow 5">
            <a:extLst>
              <a:ext uri="{FF2B5EF4-FFF2-40B4-BE49-F238E27FC236}">
                <a16:creationId xmlns:a16="http://schemas.microsoft.com/office/drawing/2014/main" id="{96A16E6D-5D0A-36E4-B9D0-FC0747DEA957}"/>
              </a:ext>
            </a:extLst>
          </p:cNvPr>
          <p:cNvSpPr/>
          <p:nvPr/>
        </p:nvSpPr>
        <p:spPr>
          <a:xfrm>
            <a:off x="6156007" y="6273410"/>
            <a:ext cx="232913" cy="484632"/>
          </a:xfrm>
          <a:prstGeom prst="quadArrowCallout">
            <a:avLst>
              <a:gd name="adj1" fmla="val 37030"/>
              <a:gd name="adj2" fmla="val 18515"/>
              <a:gd name="adj3" fmla="val 18515"/>
              <a:gd name="adj4" fmla="val 481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allout: Quad Arrow 6">
            <a:extLst>
              <a:ext uri="{FF2B5EF4-FFF2-40B4-BE49-F238E27FC236}">
                <a16:creationId xmlns:a16="http://schemas.microsoft.com/office/drawing/2014/main" id="{044D3CBA-FD84-14D3-5974-1926B01DE2CC}"/>
              </a:ext>
            </a:extLst>
          </p:cNvPr>
          <p:cNvSpPr/>
          <p:nvPr/>
        </p:nvSpPr>
        <p:spPr>
          <a:xfrm>
            <a:off x="9058510" y="6230965"/>
            <a:ext cx="232913" cy="484632"/>
          </a:xfrm>
          <a:prstGeom prst="quadArrowCallout">
            <a:avLst>
              <a:gd name="adj1" fmla="val 37030"/>
              <a:gd name="adj2" fmla="val 18515"/>
              <a:gd name="adj3" fmla="val 18515"/>
              <a:gd name="adj4" fmla="val 481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89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1953"/>
        </a:solidFill>
        <a:effectLst/>
      </p:bgPr>
    </p:bg>
    <p:spTree>
      <p:nvGrpSpPr>
        <p:cNvPr id="1" name=""/>
        <p:cNvGrpSpPr/>
        <p:nvPr/>
      </p:nvGrpSpPr>
      <p:grpSpPr>
        <a:xfrm>
          <a:off x="0" y="0"/>
          <a:ext cx="0" cy="0"/>
          <a:chOff x="0" y="0"/>
          <a:chExt cx="0" cy="0"/>
        </a:xfrm>
      </p:grpSpPr>
      <p:pic>
        <p:nvPicPr>
          <p:cNvPr id="2" name="ICTs animation new Nov DRAFT v3">
            <a:hlinkClick r:id="" action="ppaction://media"/>
            <a:extLst>
              <a:ext uri="{FF2B5EF4-FFF2-40B4-BE49-F238E27FC236}">
                <a16:creationId xmlns:a16="http://schemas.microsoft.com/office/drawing/2014/main" id="{0922C5F8-5308-B037-6366-306A09944C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9347" y="242347"/>
            <a:ext cx="6373305" cy="637330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97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4BE4D0F-AE0B-A56B-F783-6D28985EFD6A}"/>
              </a:ext>
            </a:extLst>
          </p:cNvPr>
          <p:cNvSpPr/>
          <p:nvPr/>
        </p:nvSpPr>
        <p:spPr>
          <a:xfrm>
            <a:off x="8058926" y="2924129"/>
            <a:ext cx="3731752"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54CEBC71-29CF-689B-0585-C1AFD6BA62EA}"/>
              </a:ext>
            </a:extLst>
          </p:cNvPr>
          <p:cNvSpPr/>
          <p:nvPr/>
        </p:nvSpPr>
        <p:spPr>
          <a:xfrm>
            <a:off x="4057934" y="2924129"/>
            <a:ext cx="3731752"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904315B4-0D37-1C38-C44A-9A36CEF3E909}"/>
              </a:ext>
            </a:extLst>
          </p:cNvPr>
          <p:cNvSpPr/>
          <p:nvPr/>
        </p:nvSpPr>
        <p:spPr>
          <a:xfrm>
            <a:off x="293124" y="2924129"/>
            <a:ext cx="3526297"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a:xfrm>
            <a:off x="471947" y="450557"/>
            <a:ext cx="11974545" cy="586392"/>
          </a:xfrm>
        </p:spPr>
        <p:txBody>
          <a:bodyPr/>
          <a:lstStyle/>
          <a:p>
            <a:r>
              <a:rPr lang="en-GB" dirty="0">
                <a:solidFill>
                  <a:schemeClr val="accent1"/>
                </a:solidFill>
                <a:latin typeface="Arial Black" panose="020B0A04020102020204" pitchFamily="34" charset="0"/>
              </a:rPr>
              <a:t>What does this mean for David?</a:t>
            </a:r>
          </a:p>
        </p:txBody>
      </p:sp>
      <p:sp>
        <p:nvSpPr>
          <p:cNvPr id="6" name="Text Placeholder 5">
            <a:extLst>
              <a:ext uri="{FF2B5EF4-FFF2-40B4-BE49-F238E27FC236}">
                <a16:creationId xmlns:a16="http://schemas.microsoft.com/office/drawing/2014/main" id="{683C95C2-28A1-DF37-F56E-B8D4BB75C224}"/>
              </a:ext>
            </a:extLst>
          </p:cNvPr>
          <p:cNvSpPr>
            <a:spLocks noGrp="1"/>
          </p:cNvSpPr>
          <p:nvPr>
            <p:ph type="body" sz="quarter" idx="11"/>
          </p:nvPr>
        </p:nvSpPr>
        <p:spPr>
          <a:xfrm>
            <a:off x="2008646" y="1496698"/>
            <a:ext cx="9141953" cy="1257302"/>
          </a:xfrm>
        </p:spPr>
        <p:txBody>
          <a:bodyPr/>
          <a:lstStyle/>
          <a:p>
            <a:r>
              <a:rPr lang="en-GB" sz="1400" b="1" dirty="0">
                <a:latin typeface="+mn-lt"/>
                <a:cs typeface="Arial"/>
              </a:rPr>
              <a:t>David,</a:t>
            </a:r>
            <a:r>
              <a:rPr lang="en-GB" sz="1400" b="0" dirty="0">
                <a:latin typeface="+mn-lt"/>
                <a:cs typeface="Arial"/>
              </a:rPr>
              <a:t> </a:t>
            </a:r>
            <a:r>
              <a:rPr lang="en-GB" sz="1400" b="1" dirty="0">
                <a:latin typeface="+mn-lt"/>
                <a:cs typeface="Arial"/>
              </a:rPr>
              <a:t>a retired Armed Forces Veteran, 82, </a:t>
            </a:r>
            <a:r>
              <a:rPr lang="en-GB" sz="1400" b="0" dirty="0">
                <a:latin typeface="+mn-lt"/>
                <a:cs typeface="Arial"/>
              </a:rPr>
              <a:t>lives alone, feeling isolated, drinks heavily and has several long-term mental and physical health conditions.</a:t>
            </a:r>
            <a:endParaRPr lang="en-GB" sz="1400" b="0" dirty="0">
              <a:latin typeface="+mn-lt"/>
            </a:endParaRPr>
          </a:p>
          <a:p>
            <a:r>
              <a:rPr lang="en-GB" sz="1400" b="0" dirty="0">
                <a:latin typeface="+mn-lt"/>
                <a:cs typeface="Arial"/>
              </a:rPr>
              <a:t> His mobility is restricted, he doesn’t go out of his house very often and needs support to travel and get his food shopping. His daughter is increasingly helping to look after him but is struggling with her own mental health and is increasingly finding the pressure too much.</a:t>
            </a:r>
            <a:endParaRPr lang="en-GB" sz="1400" b="0" dirty="0">
              <a:latin typeface="+mn-lt"/>
            </a:endParaRPr>
          </a:p>
          <a:p>
            <a:endParaRPr lang="en-GB" sz="1400" dirty="0">
              <a:latin typeface="+mn-lt"/>
            </a:endParaRPr>
          </a:p>
        </p:txBody>
      </p:sp>
      <p:sp>
        <p:nvSpPr>
          <p:cNvPr id="7" name="Title 12">
            <a:extLst>
              <a:ext uri="{FF2B5EF4-FFF2-40B4-BE49-F238E27FC236}">
                <a16:creationId xmlns:a16="http://schemas.microsoft.com/office/drawing/2014/main" id="{CA455B2A-7A82-4E4D-541D-7EE31C320AC8}"/>
              </a:ext>
            </a:extLst>
          </p:cNvPr>
          <p:cNvSpPr txBox="1">
            <a:spLocks/>
          </p:cNvSpPr>
          <p:nvPr/>
        </p:nvSpPr>
        <p:spPr>
          <a:xfrm>
            <a:off x="471947" y="994757"/>
            <a:ext cx="11974545" cy="58639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2000" dirty="0">
                <a:solidFill>
                  <a:schemeClr val="accent2"/>
                </a:solidFill>
              </a:rPr>
              <a:t>Highest / Ongoing need</a:t>
            </a:r>
          </a:p>
        </p:txBody>
      </p:sp>
      <p:sp>
        <p:nvSpPr>
          <p:cNvPr id="9" name="Text Placeholder 5">
            <a:extLst>
              <a:ext uri="{FF2B5EF4-FFF2-40B4-BE49-F238E27FC236}">
                <a16:creationId xmlns:a16="http://schemas.microsoft.com/office/drawing/2014/main" id="{01217507-0B3E-DBF3-CECE-859932466176}"/>
              </a:ext>
            </a:extLst>
          </p:cNvPr>
          <p:cNvSpPr txBox="1">
            <a:spLocks/>
          </p:cNvSpPr>
          <p:nvPr/>
        </p:nvSpPr>
        <p:spPr>
          <a:xfrm>
            <a:off x="293124" y="3429000"/>
            <a:ext cx="3526297"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b="1" dirty="0">
                <a:latin typeface="+mn-lt"/>
                <a:cs typeface="Arial"/>
              </a:rPr>
              <a:t>Coordinated support </a:t>
            </a:r>
            <a:r>
              <a:rPr lang="en-GB" sz="1400" dirty="0">
                <a:latin typeface="+mn-lt"/>
                <a:cs typeface="Arial"/>
              </a:rPr>
              <a:t>to manage his long-term health issues, address frailty, and plan for end-of-life care.</a:t>
            </a:r>
          </a:p>
          <a:p>
            <a:pPr marL="108000" indent="-108000">
              <a:buFont typeface="Arial" panose="020B0604020202020204" pitchFamily="34" charset="0"/>
              <a:buChar char="•"/>
            </a:pPr>
            <a:r>
              <a:rPr lang="en-GB" sz="1400" b="1" dirty="0">
                <a:latin typeface="+mn-lt"/>
                <a:cs typeface="Arial"/>
              </a:rPr>
              <a:t>Social and mental well-being: </a:t>
            </a:r>
            <a:r>
              <a:rPr lang="en-GB" sz="1400" dirty="0">
                <a:latin typeface="+mn-lt"/>
                <a:cs typeface="Arial"/>
              </a:rPr>
              <a:t>David needs support for feelings of loneliness and mental health and help with awareness of scams.</a:t>
            </a:r>
          </a:p>
          <a:p>
            <a:pPr marL="108000" indent="-108000">
              <a:buFont typeface="Arial" panose="020B0604020202020204" pitchFamily="34" charset="0"/>
              <a:buChar char="•"/>
            </a:pPr>
            <a:r>
              <a:rPr lang="en-GB" sz="1400" b="1" dirty="0">
                <a:latin typeface="+mn-lt"/>
                <a:cs typeface="Arial"/>
              </a:rPr>
              <a:t>Practical and financial help: </a:t>
            </a:r>
            <a:r>
              <a:rPr lang="en-GB" sz="1400" dirty="0">
                <a:latin typeface="+mn-lt"/>
                <a:cs typeface="Arial"/>
              </a:rPr>
              <a:t>Assistance with housing problems, financial support, and connections to community services like food banks and health resources (dentist, optician, audiologist).</a:t>
            </a:r>
            <a:endParaRPr lang="en-GB" sz="1400" dirty="0">
              <a:latin typeface="+mn-lt"/>
            </a:endParaRPr>
          </a:p>
        </p:txBody>
      </p:sp>
      <p:sp>
        <p:nvSpPr>
          <p:cNvPr id="10" name="Title 12">
            <a:extLst>
              <a:ext uri="{FF2B5EF4-FFF2-40B4-BE49-F238E27FC236}">
                <a16:creationId xmlns:a16="http://schemas.microsoft.com/office/drawing/2014/main" id="{7C822210-68AA-E593-2BEC-4D62FE0998CC}"/>
              </a:ext>
            </a:extLst>
          </p:cNvPr>
          <p:cNvSpPr txBox="1">
            <a:spLocks/>
          </p:cNvSpPr>
          <p:nvPr/>
        </p:nvSpPr>
        <p:spPr>
          <a:xfrm>
            <a:off x="401323" y="2990560"/>
            <a:ext cx="2913378" cy="28883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David’s key care needs:</a:t>
            </a:r>
          </a:p>
        </p:txBody>
      </p:sp>
      <p:sp>
        <p:nvSpPr>
          <p:cNvPr id="16" name="Text Placeholder 5">
            <a:extLst>
              <a:ext uri="{FF2B5EF4-FFF2-40B4-BE49-F238E27FC236}">
                <a16:creationId xmlns:a16="http://schemas.microsoft.com/office/drawing/2014/main" id="{976BA85A-F5BC-CA0C-C950-3FD542D5FED9}"/>
              </a:ext>
            </a:extLst>
          </p:cNvPr>
          <p:cNvSpPr txBox="1">
            <a:spLocks/>
          </p:cNvSpPr>
          <p:nvPr/>
        </p:nvSpPr>
        <p:spPr>
          <a:xfrm>
            <a:off x="4032534" y="3429000"/>
            <a:ext cx="3841466"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dirty="0">
                <a:latin typeface="+mn-lt"/>
                <a:cs typeface="Arial"/>
              </a:rPr>
              <a:t>David will receive help from various services working together, including a digital platform for easy communication among all his care providers, so he only needs to share his story once.</a:t>
            </a:r>
            <a:endParaRPr lang="en-GB" sz="1400" b="1" dirty="0">
              <a:latin typeface="+mn-lt"/>
              <a:cs typeface="Arial"/>
            </a:endParaRPr>
          </a:p>
          <a:p>
            <a:pPr marL="108000" indent="-108000">
              <a:buFont typeface="Arial" panose="020B0604020202020204" pitchFamily="34" charset="0"/>
              <a:buChar char="•"/>
            </a:pPr>
            <a:r>
              <a:rPr lang="en-GB" sz="1400" dirty="0">
                <a:latin typeface="+mn-lt"/>
                <a:cs typeface="Arial"/>
              </a:rPr>
              <a:t>Healthcare teams will regularly check in on David’s health to address any issues early and prevent his condition from worsening.</a:t>
            </a:r>
          </a:p>
          <a:p>
            <a:pPr marL="108000" indent="-108000">
              <a:buFont typeface="Arial" panose="020B0604020202020204" pitchFamily="34" charset="0"/>
              <a:buChar char="•"/>
            </a:pPr>
            <a:r>
              <a:rPr lang="en-GB" sz="1400" dirty="0">
                <a:latin typeface="+mn-lt"/>
                <a:cs typeface="Arial"/>
              </a:rPr>
              <a:t>David will get education and support to manage his health at home, using community resources during times of increased health or social challenges.</a:t>
            </a:r>
            <a:endParaRPr lang="en-GB" sz="1400" dirty="0">
              <a:latin typeface="+mn-lt"/>
            </a:endParaRPr>
          </a:p>
        </p:txBody>
      </p:sp>
      <p:sp>
        <p:nvSpPr>
          <p:cNvPr id="18" name="Title 12">
            <a:extLst>
              <a:ext uri="{FF2B5EF4-FFF2-40B4-BE49-F238E27FC236}">
                <a16:creationId xmlns:a16="http://schemas.microsoft.com/office/drawing/2014/main" id="{B86AEACD-C364-F2B1-0AF7-BED604AA5497}"/>
              </a:ext>
            </a:extLst>
          </p:cNvPr>
          <p:cNvSpPr txBox="1">
            <a:spLocks/>
          </p:cNvSpPr>
          <p:nvPr/>
        </p:nvSpPr>
        <p:spPr>
          <a:xfrm>
            <a:off x="4192553" y="3006237"/>
            <a:ext cx="3731753" cy="257478"/>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How ICTs will help David:</a:t>
            </a:r>
          </a:p>
        </p:txBody>
      </p:sp>
      <p:pic>
        <p:nvPicPr>
          <p:cNvPr id="72" name="Graphic 71">
            <a:extLst>
              <a:ext uri="{FF2B5EF4-FFF2-40B4-BE49-F238E27FC236}">
                <a16:creationId xmlns:a16="http://schemas.microsoft.com/office/drawing/2014/main" id="{8EFD54B3-770B-A827-6FB8-45A8C0F998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947" y="1449074"/>
            <a:ext cx="1352550" cy="1352550"/>
          </a:xfrm>
          <a:prstGeom prst="rect">
            <a:avLst/>
          </a:prstGeom>
        </p:spPr>
      </p:pic>
      <p:sp>
        <p:nvSpPr>
          <p:cNvPr id="73" name="Text Placeholder 5">
            <a:extLst>
              <a:ext uri="{FF2B5EF4-FFF2-40B4-BE49-F238E27FC236}">
                <a16:creationId xmlns:a16="http://schemas.microsoft.com/office/drawing/2014/main" id="{7890F945-904A-EE73-E27B-FD2F2087705C}"/>
              </a:ext>
            </a:extLst>
          </p:cNvPr>
          <p:cNvSpPr txBox="1">
            <a:spLocks/>
          </p:cNvSpPr>
          <p:nvPr/>
        </p:nvSpPr>
        <p:spPr>
          <a:xfrm>
            <a:off x="7977401" y="3429000"/>
            <a:ext cx="3813277"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b="1" dirty="0">
                <a:latin typeface="+mn-lt"/>
                <a:cs typeface="Arial"/>
              </a:rPr>
              <a:t>David will need fewer GP appointments</a:t>
            </a:r>
          </a:p>
          <a:p>
            <a:pPr marL="108000" indent="-108000">
              <a:buFont typeface="Arial" panose="020B0604020202020204" pitchFamily="34" charset="0"/>
              <a:buChar char="•"/>
            </a:pPr>
            <a:r>
              <a:rPr lang="en-GB" sz="1400" b="1" dirty="0">
                <a:latin typeface="+mn-lt"/>
                <a:cs typeface="Arial"/>
              </a:rPr>
              <a:t>He will meet the same professionals, which means they will know him on a human level and better understand his needs</a:t>
            </a:r>
          </a:p>
          <a:p>
            <a:pPr marL="108000" indent="-108000">
              <a:buFont typeface="Arial" panose="020B0604020202020204" pitchFamily="34" charset="0"/>
              <a:buChar char="•"/>
            </a:pPr>
            <a:r>
              <a:rPr lang="en-GB" sz="1400" b="1" dirty="0">
                <a:latin typeface="+mn-lt"/>
                <a:cs typeface="Arial"/>
              </a:rPr>
              <a:t>He and his daughter will have access to a range of support and education so he can take better care for himself at home</a:t>
            </a:r>
          </a:p>
          <a:p>
            <a:pPr marL="108000" indent="-108000">
              <a:buFont typeface="Arial" panose="020B0604020202020204" pitchFamily="34" charset="0"/>
              <a:buChar char="•"/>
            </a:pPr>
            <a:r>
              <a:rPr lang="en-GB" sz="1400" b="1" dirty="0">
                <a:latin typeface="+mn-lt"/>
                <a:cs typeface="Arial"/>
              </a:rPr>
              <a:t>David will be able to live where he feels comfortable</a:t>
            </a:r>
          </a:p>
          <a:p>
            <a:pPr marL="108000" indent="-108000">
              <a:buFont typeface="Arial" panose="020B0604020202020204" pitchFamily="34" charset="0"/>
              <a:buChar char="•"/>
            </a:pPr>
            <a:r>
              <a:rPr lang="en-GB" sz="1400" b="1" dirty="0">
                <a:latin typeface="+mn-lt"/>
                <a:cs typeface="Arial"/>
              </a:rPr>
              <a:t>And he will live the rest of his life with dignity and in the way he decides is best for him</a:t>
            </a:r>
          </a:p>
          <a:p>
            <a:pPr marL="108000" indent="-108000">
              <a:buFont typeface="Arial" panose="020B0604020202020204" pitchFamily="34" charset="0"/>
              <a:buChar char="•"/>
            </a:pPr>
            <a:endParaRPr lang="en-GB" sz="1400" dirty="0">
              <a:latin typeface="+mn-lt"/>
            </a:endParaRPr>
          </a:p>
        </p:txBody>
      </p:sp>
      <p:sp>
        <p:nvSpPr>
          <p:cNvPr id="74" name="Title 12">
            <a:extLst>
              <a:ext uri="{FF2B5EF4-FFF2-40B4-BE49-F238E27FC236}">
                <a16:creationId xmlns:a16="http://schemas.microsoft.com/office/drawing/2014/main" id="{A29FEA42-701E-D734-F2B7-D5A7937BB943}"/>
              </a:ext>
            </a:extLst>
          </p:cNvPr>
          <p:cNvSpPr txBox="1">
            <a:spLocks/>
          </p:cNvSpPr>
          <p:nvPr/>
        </p:nvSpPr>
        <p:spPr>
          <a:xfrm>
            <a:off x="8167123" y="3006237"/>
            <a:ext cx="3731753" cy="257478"/>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What difference does that make?</a:t>
            </a:r>
          </a:p>
        </p:txBody>
      </p:sp>
    </p:spTree>
    <p:extLst>
      <p:ext uri="{BB962C8B-B14F-4D97-AF65-F5344CB8AC3E}">
        <p14:creationId xmlns:p14="http://schemas.microsoft.com/office/powerpoint/2010/main" val="105503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89A2DE-7704-19DB-AA35-9F573595A5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947" y="1449074"/>
            <a:ext cx="1352550" cy="1352550"/>
          </a:xfrm>
          <a:prstGeom prst="rect">
            <a:avLst/>
          </a:prstGeom>
        </p:spPr>
      </p:pic>
      <p:sp>
        <p:nvSpPr>
          <p:cNvPr id="77" name="Rectangle 76">
            <a:extLst>
              <a:ext uri="{FF2B5EF4-FFF2-40B4-BE49-F238E27FC236}">
                <a16:creationId xmlns:a16="http://schemas.microsoft.com/office/drawing/2014/main" id="{94BE4D0F-AE0B-A56B-F783-6D28985EFD6A}"/>
              </a:ext>
            </a:extLst>
          </p:cNvPr>
          <p:cNvSpPr/>
          <p:nvPr/>
        </p:nvSpPr>
        <p:spPr>
          <a:xfrm>
            <a:off x="8058926" y="2924129"/>
            <a:ext cx="3731752"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54CEBC71-29CF-689B-0585-C1AFD6BA62EA}"/>
              </a:ext>
            </a:extLst>
          </p:cNvPr>
          <p:cNvSpPr/>
          <p:nvPr/>
        </p:nvSpPr>
        <p:spPr>
          <a:xfrm>
            <a:off x="4057934" y="2924129"/>
            <a:ext cx="3731752"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904315B4-0D37-1C38-C44A-9A36CEF3E909}"/>
              </a:ext>
            </a:extLst>
          </p:cNvPr>
          <p:cNvSpPr/>
          <p:nvPr/>
        </p:nvSpPr>
        <p:spPr>
          <a:xfrm>
            <a:off x="293124" y="2924129"/>
            <a:ext cx="3526297" cy="4299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a:xfrm>
            <a:off x="471947" y="450557"/>
            <a:ext cx="11974545" cy="586392"/>
          </a:xfrm>
        </p:spPr>
        <p:txBody>
          <a:bodyPr/>
          <a:lstStyle/>
          <a:p>
            <a:r>
              <a:rPr lang="en-GB" dirty="0">
                <a:solidFill>
                  <a:schemeClr val="accent1"/>
                </a:solidFill>
                <a:latin typeface="Arial Black" panose="020B0A04020102020204" pitchFamily="34" charset="0"/>
              </a:rPr>
              <a:t>What does this mean for Harpreet?</a:t>
            </a:r>
          </a:p>
        </p:txBody>
      </p:sp>
      <p:sp>
        <p:nvSpPr>
          <p:cNvPr id="6" name="Text Placeholder 5">
            <a:extLst>
              <a:ext uri="{FF2B5EF4-FFF2-40B4-BE49-F238E27FC236}">
                <a16:creationId xmlns:a16="http://schemas.microsoft.com/office/drawing/2014/main" id="{683C95C2-28A1-DF37-F56E-B8D4BB75C224}"/>
              </a:ext>
            </a:extLst>
          </p:cNvPr>
          <p:cNvSpPr>
            <a:spLocks noGrp="1"/>
          </p:cNvSpPr>
          <p:nvPr>
            <p:ph type="body" sz="quarter" idx="11"/>
          </p:nvPr>
        </p:nvSpPr>
        <p:spPr>
          <a:xfrm>
            <a:off x="2008646" y="1496698"/>
            <a:ext cx="9141953" cy="1257302"/>
          </a:xfrm>
        </p:spPr>
        <p:txBody>
          <a:bodyPr/>
          <a:lstStyle/>
          <a:p>
            <a:r>
              <a:rPr lang="en-GB" sz="1400" b="1" dirty="0">
                <a:latin typeface="+mn-lt"/>
                <a:cs typeface="Arial"/>
              </a:rPr>
              <a:t>Harpreet, 35, </a:t>
            </a:r>
            <a:r>
              <a:rPr lang="en-GB" sz="1400" dirty="0">
                <a:latin typeface="+mn-lt"/>
                <a:cs typeface="Arial"/>
              </a:rPr>
              <a:t>lives in a block of flats, having left her previous housing due to a domestic situation. She lives with her newborn child and two older children. She has type 1 diabetes and used to like going to the gym but had to give it up due to financial hardship. Recently she has been feeling quite anxious, has gained weight and is less keen on going out. She is unable to find work and her feeling of isolation and lack of confidence has impacted on her ability to make friends locally.</a:t>
            </a:r>
          </a:p>
        </p:txBody>
      </p:sp>
      <p:sp>
        <p:nvSpPr>
          <p:cNvPr id="7" name="Title 12">
            <a:extLst>
              <a:ext uri="{FF2B5EF4-FFF2-40B4-BE49-F238E27FC236}">
                <a16:creationId xmlns:a16="http://schemas.microsoft.com/office/drawing/2014/main" id="{CA455B2A-7A82-4E4D-541D-7EE31C320AC8}"/>
              </a:ext>
            </a:extLst>
          </p:cNvPr>
          <p:cNvSpPr txBox="1">
            <a:spLocks/>
          </p:cNvSpPr>
          <p:nvPr/>
        </p:nvSpPr>
        <p:spPr>
          <a:xfrm>
            <a:off x="471947" y="994757"/>
            <a:ext cx="11974545" cy="58639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2000" dirty="0">
                <a:solidFill>
                  <a:schemeClr val="accent2"/>
                </a:solidFill>
              </a:rPr>
              <a:t>Whole population</a:t>
            </a:r>
          </a:p>
        </p:txBody>
      </p:sp>
      <p:sp>
        <p:nvSpPr>
          <p:cNvPr id="9" name="Text Placeholder 5">
            <a:extLst>
              <a:ext uri="{FF2B5EF4-FFF2-40B4-BE49-F238E27FC236}">
                <a16:creationId xmlns:a16="http://schemas.microsoft.com/office/drawing/2014/main" id="{01217507-0B3E-DBF3-CECE-859932466176}"/>
              </a:ext>
            </a:extLst>
          </p:cNvPr>
          <p:cNvSpPr txBox="1">
            <a:spLocks/>
          </p:cNvSpPr>
          <p:nvPr/>
        </p:nvSpPr>
        <p:spPr>
          <a:xfrm>
            <a:off x="293124" y="3429000"/>
            <a:ext cx="3526297"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dirty="0">
                <a:latin typeface="+mn-lt"/>
                <a:cs typeface="Arial"/>
              </a:rPr>
              <a:t>Social prescribing to link in with relevant support groups</a:t>
            </a:r>
          </a:p>
          <a:p>
            <a:pPr marL="108000" indent="-108000">
              <a:buFont typeface="Arial" panose="020B0604020202020204" pitchFamily="34" charset="0"/>
              <a:buChar char="•"/>
            </a:pPr>
            <a:r>
              <a:rPr lang="en-GB" sz="1400" dirty="0">
                <a:latin typeface="+mn-lt"/>
                <a:cs typeface="Arial"/>
              </a:rPr>
              <a:t>Referral into weight management services and diabetes support services</a:t>
            </a:r>
          </a:p>
          <a:p>
            <a:pPr marL="108000" indent="-108000">
              <a:buFont typeface="Arial" panose="020B0604020202020204" pitchFamily="34" charset="0"/>
              <a:buChar char="•"/>
            </a:pPr>
            <a:r>
              <a:rPr lang="en-GB" sz="1400" dirty="0">
                <a:latin typeface="+mn-lt"/>
                <a:cs typeface="Arial"/>
              </a:rPr>
              <a:t>Mental health support services</a:t>
            </a:r>
          </a:p>
          <a:p>
            <a:pPr marL="108000" indent="-108000">
              <a:buFont typeface="Arial" panose="020B0604020202020204" pitchFamily="34" charset="0"/>
              <a:buChar char="•"/>
            </a:pPr>
            <a:r>
              <a:rPr lang="en-GB" sz="1400" dirty="0">
                <a:latin typeface="+mn-lt"/>
                <a:cs typeface="Arial"/>
              </a:rPr>
              <a:t>Domestic support services</a:t>
            </a:r>
          </a:p>
          <a:p>
            <a:pPr marL="108000" indent="-108000">
              <a:buFont typeface="Arial" panose="020B0604020202020204" pitchFamily="34" charset="0"/>
              <a:buChar char="•"/>
            </a:pPr>
            <a:r>
              <a:rPr lang="en-GB" sz="1400" dirty="0">
                <a:latin typeface="+mn-lt"/>
                <a:cs typeface="Arial"/>
              </a:rPr>
              <a:t>Sexual health advice and support services</a:t>
            </a:r>
          </a:p>
          <a:p>
            <a:pPr marL="108000" indent="-108000">
              <a:buFont typeface="Arial" panose="020B0604020202020204" pitchFamily="34" charset="0"/>
              <a:buChar char="•"/>
            </a:pPr>
            <a:r>
              <a:rPr lang="en-GB" sz="1400" dirty="0">
                <a:latin typeface="+mn-lt"/>
                <a:cs typeface="Arial"/>
              </a:rPr>
              <a:t>Housing and employment support</a:t>
            </a:r>
          </a:p>
          <a:p>
            <a:pPr marL="108000" indent="-108000">
              <a:buFont typeface="Arial" panose="020B0604020202020204" pitchFamily="34" charset="0"/>
              <a:buChar char="•"/>
            </a:pPr>
            <a:r>
              <a:rPr lang="en-GB" sz="1400" dirty="0">
                <a:latin typeface="+mn-lt"/>
                <a:cs typeface="Arial"/>
              </a:rPr>
              <a:t>Post natal support</a:t>
            </a:r>
          </a:p>
          <a:p>
            <a:pPr marL="108000" indent="-108000">
              <a:buFont typeface="Arial" panose="020B0604020202020204" pitchFamily="34" charset="0"/>
              <a:buChar char="•"/>
            </a:pPr>
            <a:r>
              <a:rPr lang="en-GB" sz="1400" dirty="0">
                <a:latin typeface="+mn-lt"/>
                <a:cs typeface="Arial"/>
              </a:rPr>
              <a:t>Breastfeeding support</a:t>
            </a:r>
          </a:p>
          <a:p>
            <a:pPr marL="108000" indent="-108000">
              <a:buFont typeface="Arial" panose="020B0604020202020204" pitchFamily="34" charset="0"/>
              <a:buChar char="•"/>
            </a:pPr>
            <a:r>
              <a:rPr lang="en-GB" sz="1400" dirty="0">
                <a:latin typeface="+mn-lt"/>
                <a:cs typeface="Arial"/>
              </a:rPr>
              <a:t>Financial support</a:t>
            </a:r>
          </a:p>
          <a:p>
            <a:pPr marL="108000" indent="-108000">
              <a:buFont typeface="Arial" panose="020B0604020202020204" pitchFamily="34" charset="0"/>
              <a:buChar char="•"/>
            </a:pPr>
            <a:r>
              <a:rPr lang="en-GB" sz="1400" dirty="0">
                <a:latin typeface="+mn-lt"/>
                <a:cs typeface="Arial"/>
              </a:rPr>
              <a:t>Safeguarding</a:t>
            </a: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a:p>
            <a:pPr marL="108000" indent="-108000">
              <a:buFont typeface="Arial" panose="020B0604020202020204" pitchFamily="34" charset="0"/>
              <a:buChar char="•"/>
            </a:pPr>
            <a:endParaRPr lang="en-GB" sz="1400" dirty="0">
              <a:latin typeface="+mn-lt"/>
              <a:cs typeface="Arial"/>
            </a:endParaRPr>
          </a:p>
        </p:txBody>
      </p:sp>
      <p:sp>
        <p:nvSpPr>
          <p:cNvPr id="10" name="Title 12">
            <a:extLst>
              <a:ext uri="{FF2B5EF4-FFF2-40B4-BE49-F238E27FC236}">
                <a16:creationId xmlns:a16="http://schemas.microsoft.com/office/drawing/2014/main" id="{7C822210-68AA-E593-2BEC-4D62FE0998CC}"/>
              </a:ext>
            </a:extLst>
          </p:cNvPr>
          <p:cNvSpPr txBox="1">
            <a:spLocks/>
          </p:cNvSpPr>
          <p:nvPr/>
        </p:nvSpPr>
        <p:spPr>
          <a:xfrm>
            <a:off x="401323" y="2990560"/>
            <a:ext cx="2913378" cy="28883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Harpreet’s key care needs:</a:t>
            </a:r>
          </a:p>
        </p:txBody>
      </p:sp>
      <p:sp>
        <p:nvSpPr>
          <p:cNvPr id="16" name="Text Placeholder 5">
            <a:extLst>
              <a:ext uri="{FF2B5EF4-FFF2-40B4-BE49-F238E27FC236}">
                <a16:creationId xmlns:a16="http://schemas.microsoft.com/office/drawing/2014/main" id="{976BA85A-F5BC-CA0C-C950-3FD542D5FED9}"/>
              </a:ext>
            </a:extLst>
          </p:cNvPr>
          <p:cNvSpPr txBox="1">
            <a:spLocks/>
          </p:cNvSpPr>
          <p:nvPr/>
        </p:nvSpPr>
        <p:spPr>
          <a:xfrm>
            <a:off x="4032534" y="3429000"/>
            <a:ext cx="3841466"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dirty="0">
                <a:latin typeface="+mn-lt"/>
                <a:cs typeface="Arial"/>
              </a:rPr>
              <a:t>Harpreet will receive assistance while waiting for assessments, with a single point of access to coordinate services and reduce the need for multiple referrals.</a:t>
            </a:r>
          </a:p>
          <a:p>
            <a:pPr marL="108000" indent="-108000">
              <a:buFont typeface="Arial" panose="020B0604020202020204" pitchFamily="34" charset="0"/>
              <a:buChar char="•"/>
            </a:pPr>
            <a:r>
              <a:rPr lang="en-GB" sz="1400" dirty="0">
                <a:latin typeface="+mn-lt"/>
                <a:cs typeface="Arial"/>
              </a:rPr>
              <a:t>The support extends to the entire family, ensuring a better understanding of their situation and enhancing access to resources for family well-being.</a:t>
            </a:r>
          </a:p>
          <a:p>
            <a:pPr marL="108000" indent="-108000">
              <a:buFont typeface="Arial" panose="020B0604020202020204" pitchFamily="34" charset="0"/>
              <a:buChar char="•"/>
            </a:pPr>
            <a:r>
              <a:rPr lang="en-GB" sz="1400" dirty="0">
                <a:latin typeface="+mn-lt"/>
                <a:cs typeface="Arial"/>
              </a:rPr>
              <a:t>Harpreet will be encouraged to participate in local activities, improving access to community support and resources to enhance overall health and reduce inequalities.</a:t>
            </a:r>
            <a:endParaRPr lang="en-GB" sz="1400" dirty="0">
              <a:latin typeface="+mn-lt"/>
            </a:endParaRPr>
          </a:p>
        </p:txBody>
      </p:sp>
      <p:sp>
        <p:nvSpPr>
          <p:cNvPr id="18" name="Title 12">
            <a:extLst>
              <a:ext uri="{FF2B5EF4-FFF2-40B4-BE49-F238E27FC236}">
                <a16:creationId xmlns:a16="http://schemas.microsoft.com/office/drawing/2014/main" id="{B86AEACD-C364-F2B1-0AF7-BED604AA5497}"/>
              </a:ext>
            </a:extLst>
          </p:cNvPr>
          <p:cNvSpPr txBox="1">
            <a:spLocks/>
          </p:cNvSpPr>
          <p:nvPr/>
        </p:nvSpPr>
        <p:spPr>
          <a:xfrm>
            <a:off x="4230123" y="3006237"/>
            <a:ext cx="3731753" cy="257478"/>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How ICTs will help Harpreet:</a:t>
            </a:r>
          </a:p>
        </p:txBody>
      </p:sp>
      <p:sp>
        <p:nvSpPr>
          <p:cNvPr id="73" name="Text Placeholder 5">
            <a:extLst>
              <a:ext uri="{FF2B5EF4-FFF2-40B4-BE49-F238E27FC236}">
                <a16:creationId xmlns:a16="http://schemas.microsoft.com/office/drawing/2014/main" id="{7890F945-904A-EE73-E27B-FD2F2087705C}"/>
              </a:ext>
            </a:extLst>
          </p:cNvPr>
          <p:cNvSpPr txBox="1">
            <a:spLocks/>
          </p:cNvSpPr>
          <p:nvPr/>
        </p:nvSpPr>
        <p:spPr>
          <a:xfrm>
            <a:off x="7977401" y="3429000"/>
            <a:ext cx="3813277" cy="1257302"/>
          </a:xfrm>
          <a:prstGeom prst="rect">
            <a:avLst/>
          </a:prstGeom>
        </p:spPr>
        <p:txBody>
          <a:bodyPr numCol="1" spcCol="720000"/>
          <a:lstStyle>
            <a:lvl1pPr marL="0" indent="0" algn="l" defTabSz="457200" rtl="0" eaLnBrk="1" latinLnBrk="0" hangingPunct="1">
              <a:spcBef>
                <a:spcPct val="20000"/>
              </a:spcBef>
              <a:buFont typeface="Arial"/>
              <a:buNone/>
              <a:defRPr sz="1800" kern="1200">
                <a:solidFill>
                  <a:schemeClr val="tx2"/>
                </a:solidFill>
                <a:latin typeface="+mj-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000" indent="-108000">
              <a:buFont typeface="Arial" panose="020B0604020202020204" pitchFamily="34" charset="0"/>
              <a:buChar char="•"/>
            </a:pPr>
            <a:r>
              <a:rPr lang="en-GB" sz="1400" b="1" dirty="0">
                <a:latin typeface="+mn-lt"/>
                <a:cs typeface="Arial"/>
              </a:rPr>
              <a:t>Coordinated care, supported by intelligence and data</a:t>
            </a:r>
          </a:p>
          <a:p>
            <a:pPr marL="108000" indent="-108000">
              <a:buFont typeface="Arial" panose="020B0604020202020204" pitchFamily="34" charset="0"/>
              <a:buChar char="•"/>
            </a:pPr>
            <a:r>
              <a:rPr lang="en-GB" sz="1400" b="1" dirty="0">
                <a:latin typeface="+mn-lt"/>
                <a:cs typeface="Arial"/>
              </a:rPr>
              <a:t>More focus on prevention and personalised care</a:t>
            </a:r>
          </a:p>
          <a:p>
            <a:pPr marL="108000" indent="-108000">
              <a:buFont typeface="Arial" panose="020B0604020202020204" pitchFamily="34" charset="0"/>
              <a:buChar char="•"/>
            </a:pPr>
            <a:r>
              <a:rPr lang="en-GB" sz="1400" b="1" dirty="0">
                <a:latin typeface="+mn-lt"/>
                <a:cs typeface="Arial"/>
              </a:rPr>
              <a:t>Making every contact count</a:t>
            </a:r>
          </a:p>
          <a:p>
            <a:pPr marL="108000" indent="-108000">
              <a:buFont typeface="Arial" panose="020B0604020202020204" pitchFamily="34" charset="0"/>
              <a:buChar char="•"/>
            </a:pPr>
            <a:r>
              <a:rPr lang="en-GB" sz="1400" b="1" dirty="0">
                <a:latin typeface="+mn-lt"/>
                <a:cs typeface="Arial"/>
              </a:rPr>
              <a:t>Self-management and education</a:t>
            </a:r>
          </a:p>
          <a:p>
            <a:pPr marL="108000" indent="-108000">
              <a:buFont typeface="Arial" panose="020B0604020202020204" pitchFamily="34" charset="0"/>
              <a:buChar char="•"/>
            </a:pPr>
            <a:r>
              <a:rPr lang="en-GB" sz="1400" b="1" dirty="0">
                <a:latin typeface="+mn-lt"/>
                <a:cs typeface="Arial"/>
              </a:rPr>
              <a:t>Growing confidence to take steps to control own wellbeing and outcomes</a:t>
            </a:r>
          </a:p>
          <a:p>
            <a:pPr marL="108000" indent="-108000">
              <a:buFont typeface="Arial" panose="020B0604020202020204" pitchFamily="34" charset="0"/>
              <a:buChar char="•"/>
            </a:pPr>
            <a:r>
              <a:rPr lang="en-GB" sz="1400" b="1" dirty="0">
                <a:latin typeface="+mn-lt"/>
                <a:cs typeface="Arial"/>
              </a:rPr>
              <a:t>Greater knowledge of where to access community support and activities</a:t>
            </a:r>
          </a:p>
          <a:p>
            <a:pPr marL="108000" indent="-108000">
              <a:buFont typeface="Arial" panose="020B0604020202020204" pitchFamily="34" charset="0"/>
              <a:buChar char="•"/>
            </a:pPr>
            <a:r>
              <a:rPr lang="en-GB" sz="1400" b="1" dirty="0">
                <a:latin typeface="+mn-lt"/>
                <a:cs typeface="Arial"/>
              </a:rPr>
              <a:t>Better relationships</a:t>
            </a:r>
          </a:p>
          <a:p>
            <a:pPr marL="108000" indent="-108000">
              <a:buFont typeface="Arial" panose="020B0604020202020204" pitchFamily="34" charset="0"/>
              <a:buChar char="•"/>
            </a:pPr>
            <a:r>
              <a:rPr lang="en-GB" sz="1400" b="1" dirty="0">
                <a:latin typeface="+mn-lt"/>
                <a:cs typeface="Arial"/>
              </a:rPr>
              <a:t>Harpreet will engage with the system prior to admission/GP contact</a:t>
            </a:r>
          </a:p>
        </p:txBody>
      </p:sp>
      <p:sp>
        <p:nvSpPr>
          <p:cNvPr id="74" name="Title 12">
            <a:extLst>
              <a:ext uri="{FF2B5EF4-FFF2-40B4-BE49-F238E27FC236}">
                <a16:creationId xmlns:a16="http://schemas.microsoft.com/office/drawing/2014/main" id="{A29FEA42-701E-D734-F2B7-D5A7937BB943}"/>
              </a:ext>
            </a:extLst>
          </p:cNvPr>
          <p:cNvSpPr txBox="1">
            <a:spLocks/>
          </p:cNvSpPr>
          <p:nvPr/>
        </p:nvSpPr>
        <p:spPr>
          <a:xfrm>
            <a:off x="8167123" y="3006237"/>
            <a:ext cx="3731753" cy="257478"/>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What difference does that make?</a:t>
            </a:r>
          </a:p>
        </p:txBody>
      </p:sp>
    </p:spTree>
    <p:extLst>
      <p:ext uri="{BB962C8B-B14F-4D97-AF65-F5344CB8AC3E}">
        <p14:creationId xmlns:p14="http://schemas.microsoft.com/office/powerpoint/2010/main" val="3340634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B06CBF7-ADEF-8CF9-0F76-EB5568FB404B}"/>
              </a:ext>
            </a:extLst>
          </p:cNvPr>
          <p:cNvSpPr>
            <a:spLocks noGrp="1"/>
          </p:cNvSpPr>
          <p:nvPr>
            <p:ph type="ctrTitle"/>
          </p:nvPr>
        </p:nvSpPr>
        <p:spPr>
          <a:xfrm>
            <a:off x="471947" y="450557"/>
            <a:ext cx="11974545" cy="586392"/>
          </a:xfrm>
        </p:spPr>
        <p:txBody>
          <a:bodyPr/>
          <a:lstStyle/>
          <a:p>
            <a:r>
              <a:rPr lang="en-GB" dirty="0">
                <a:solidFill>
                  <a:schemeClr val="accent1"/>
                </a:solidFill>
                <a:latin typeface="Arial Black" panose="020B0A04020102020204" pitchFamily="34" charset="0"/>
              </a:rPr>
              <a:t>What does this mean for Vicky?</a:t>
            </a:r>
          </a:p>
        </p:txBody>
      </p:sp>
      <p:sp>
        <p:nvSpPr>
          <p:cNvPr id="7" name="Title 12">
            <a:extLst>
              <a:ext uri="{FF2B5EF4-FFF2-40B4-BE49-F238E27FC236}">
                <a16:creationId xmlns:a16="http://schemas.microsoft.com/office/drawing/2014/main" id="{CA455B2A-7A82-4E4D-541D-7EE31C320AC8}"/>
              </a:ext>
            </a:extLst>
          </p:cNvPr>
          <p:cNvSpPr txBox="1">
            <a:spLocks/>
          </p:cNvSpPr>
          <p:nvPr/>
        </p:nvSpPr>
        <p:spPr>
          <a:xfrm>
            <a:off x="471947" y="994757"/>
            <a:ext cx="11974545" cy="58639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2000" dirty="0">
                <a:solidFill>
                  <a:schemeClr val="accent2"/>
                </a:solidFill>
              </a:rPr>
              <a:t>Highest Needs - High Intensity User (HIU) Service  </a:t>
            </a:r>
          </a:p>
        </p:txBody>
      </p:sp>
      <p:sp>
        <p:nvSpPr>
          <p:cNvPr id="10" name="Title 12">
            <a:extLst>
              <a:ext uri="{FF2B5EF4-FFF2-40B4-BE49-F238E27FC236}">
                <a16:creationId xmlns:a16="http://schemas.microsoft.com/office/drawing/2014/main" id="{7C822210-68AA-E593-2BEC-4D62FE0998CC}"/>
              </a:ext>
            </a:extLst>
          </p:cNvPr>
          <p:cNvSpPr txBox="1">
            <a:spLocks/>
          </p:cNvSpPr>
          <p:nvPr/>
        </p:nvSpPr>
        <p:spPr>
          <a:xfrm>
            <a:off x="401323" y="2990560"/>
            <a:ext cx="2913378" cy="288832"/>
          </a:xfrm>
          <a:prstGeom prst="rect">
            <a:avLst/>
          </a:prstGeom>
        </p:spPr>
        <p:txBody>
          <a:bodyPr lIns="0" tIns="0" rIns="0" bIns="0"/>
          <a:lstStyle>
            <a:lvl1pPr algn="l" defTabSz="457200" rtl="0" eaLnBrk="1" latinLnBrk="0" hangingPunct="1">
              <a:spcBef>
                <a:spcPct val="0"/>
              </a:spcBef>
              <a:buNone/>
              <a:defRPr sz="2800" b="1" i="0" kern="1200" baseline="0">
                <a:solidFill>
                  <a:schemeClr val="tx2"/>
                </a:solidFill>
                <a:latin typeface="+mj-lt"/>
                <a:ea typeface="+mj-ea"/>
                <a:cs typeface="+mj-cs"/>
              </a:defRPr>
            </a:lvl1pPr>
          </a:lstStyle>
          <a:p>
            <a:r>
              <a:rPr lang="en-GB" sz="1600" dirty="0">
                <a:solidFill>
                  <a:schemeClr val="bg1"/>
                </a:solidFill>
              </a:rPr>
              <a:t>Harpreet’s key care needs:</a:t>
            </a:r>
          </a:p>
        </p:txBody>
      </p:sp>
      <p:pic>
        <p:nvPicPr>
          <p:cNvPr id="4" name="Picture 3">
            <a:extLst>
              <a:ext uri="{FF2B5EF4-FFF2-40B4-BE49-F238E27FC236}">
                <a16:creationId xmlns:a16="http://schemas.microsoft.com/office/drawing/2014/main" id="{2DCFC729-FD76-D3B7-2B42-828AD38287AC}"/>
              </a:ext>
            </a:extLst>
          </p:cNvPr>
          <p:cNvPicPr>
            <a:picLocks noChangeAspect="1"/>
          </p:cNvPicPr>
          <p:nvPr/>
        </p:nvPicPr>
        <p:blipFill>
          <a:blip r:embed="rId2"/>
          <a:stretch>
            <a:fillRect/>
          </a:stretch>
        </p:blipFill>
        <p:spPr>
          <a:xfrm>
            <a:off x="471948" y="1581149"/>
            <a:ext cx="11108014" cy="5334407"/>
          </a:xfrm>
          <a:prstGeom prst="rect">
            <a:avLst/>
          </a:prstGeom>
        </p:spPr>
      </p:pic>
      <p:sp>
        <p:nvSpPr>
          <p:cNvPr id="2" name="Rectangle 1">
            <a:extLst>
              <a:ext uri="{FF2B5EF4-FFF2-40B4-BE49-F238E27FC236}">
                <a16:creationId xmlns:a16="http://schemas.microsoft.com/office/drawing/2014/main" id="{F42E0D92-8295-0D24-D10B-8AA11660982B}"/>
              </a:ext>
            </a:extLst>
          </p:cNvPr>
          <p:cNvSpPr/>
          <p:nvPr/>
        </p:nvSpPr>
        <p:spPr>
          <a:xfrm>
            <a:off x="3385326" y="1438507"/>
            <a:ext cx="2346401" cy="2230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3694698"/>
      </p:ext>
    </p:extLst>
  </p:cSld>
  <p:clrMapOvr>
    <a:masterClrMapping/>
  </p:clrMapOvr>
</p:sld>
</file>

<file path=ppt/theme/theme1.xml><?xml version="1.0" encoding="utf-8"?>
<a:theme xmlns:a="http://schemas.openxmlformats.org/drawingml/2006/main" name="1_Main Cover">
  <a:themeElements>
    <a:clrScheme name="NHS Sussex">
      <a:dk1>
        <a:sysClr val="windowText" lastClr="000000"/>
      </a:dk1>
      <a:lt1>
        <a:sysClr val="window" lastClr="FFFFFF"/>
      </a:lt1>
      <a:dk2>
        <a:srgbClr val="425563"/>
      </a:dk2>
      <a:lt2>
        <a:srgbClr val="E8EDEE"/>
      </a:lt2>
      <a:accent1>
        <a:srgbClr val="0072CE"/>
      </a:accent1>
      <a:accent2>
        <a:srgbClr val="003087"/>
      </a:accent2>
      <a:accent3>
        <a:srgbClr val="41B6E6"/>
      </a:accent3>
      <a:accent4>
        <a:srgbClr val="00A499"/>
      </a:accent4>
      <a:accent5>
        <a:srgbClr val="009639"/>
      </a:accent5>
      <a:accent6>
        <a:srgbClr val="006747"/>
      </a:accent6>
      <a:hlink>
        <a:srgbClr val="0072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ssex Health and Care PowerPoint Template for external use - Presentations.pptx" id="{6440E93C-0362-408E-AB17-B52B974AB040}" vid="{FABC9DB5-3EA5-4663-9DE2-8C2869470425}"/>
    </a:ext>
  </a:extLst>
</a:theme>
</file>

<file path=ppt/theme/theme2.xml><?xml version="1.0" encoding="utf-8"?>
<a:theme xmlns:a="http://schemas.openxmlformats.org/drawingml/2006/main" name="Divider">
  <a:themeElements>
    <a:clrScheme name="SH&amp;C Colours">
      <a:dk1>
        <a:sysClr val="windowText" lastClr="000000"/>
      </a:dk1>
      <a:lt1>
        <a:srgbClr val="FFFFFF"/>
      </a:lt1>
      <a:dk2>
        <a:srgbClr val="44546A"/>
      </a:dk2>
      <a:lt2>
        <a:srgbClr val="F3F3F3"/>
      </a:lt2>
      <a:accent1>
        <a:srgbClr val="AE2573"/>
      </a:accent1>
      <a:accent2>
        <a:srgbClr val="ED7D31"/>
      </a:accent2>
      <a:accent3>
        <a:srgbClr val="330072"/>
      </a:accent3>
      <a:accent4>
        <a:srgbClr val="FFC000"/>
      </a:accent4>
      <a:accent5>
        <a:srgbClr val="0072CE"/>
      </a:accent5>
      <a:accent6>
        <a:srgbClr val="009639"/>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ssex Health and Care PowerPoint Template for external use - Presentations.pptx" id="{6440E93C-0362-408E-AB17-B52B974AB040}" vid="{FAFD4160-4685-40AC-9F0B-3C72390ACD9A}"/>
    </a:ext>
  </a:extLst>
</a:theme>
</file>

<file path=ppt/theme/theme3.xml><?xml version="1.0" encoding="utf-8"?>
<a:theme xmlns:a="http://schemas.openxmlformats.org/drawingml/2006/main" name="Text">
  <a:themeElements>
    <a:clrScheme name="SHC Word Colours">
      <a:dk1>
        <a:sysClr val="windowText" lastClr="000000"/>
      </a:dk1>
      <a:lt1>
        <a:srgbClr val="FFFFFF"/>
      </a:lt1>
      <a:dk2>
        <a:srgbClr val="44546A"/>
      </a:dk2>
      <a:lt2>
        <a:srgbClr val="F3F3F3"/>
      </a:lt2>
      <a:accent1>
        <a:srgbClr val="330072"/>
      </a:accent1>
      <a:accent2>
        <a:srgbClr val="AE2573"/>
      </a:accent2>
      <a:accent3>
        <a:srgbClr val="ED7D31"/>
      </a:accent3>
      <a:accent4>
        <a:srgbClr val="FFC000"/>
      </a:accent4>
      <a:accent5>
        <a:srgbClr val="0072CE"/>
      </a:accent5>
      <a:accent6>
        <a:srgbClr val="00963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ssex Health and Care PowerPoint Template for external use - Presentations.pptx" id="{6440E93C-0362-408E-AB17-B52B974AB040}" vid="{21F7EBA5-C083-4A0F-9B1B-2099338FD64E}"/>
    </a:ext>
  </a:extLst>
</a:theme>
</file>

<file path=ppt/theme/theme4.xml><?xml version="1.0" encoding="utf-8"?>
<a:theme xmlns:a="http://schemas.openxmlformats.org/drawingml/2006/main" name="1_Text">
  <a:themeElements>
    <a:clrScheme name="SHC Word Colours">
      <a:dk1>
        <a:sysClr val="windowText" lastClr="000000"/>
      </a:dk1>
      <a:lt1>
        <a:srgbClr val="FFFFFF"/>
      </a:lt1>
      <a:dk2>
        <a:srgbClr val="44546A"/>
      </a:dk2>
      <a:lt2>
        <a:srgbClr val="F3F3F3"/>
      </a:lt2>
      <a:accent1>
        <a:srgbClr val="330072"/>
      </a:accent1>
      <a:accent2>
        <a:srgbClr val="AE2573"/>
      </a:accent2>
      <a:accent3>
        <a:srgbClr val="ED7D31"/>
      </a:accent3>
      <a:accent4>
        <a:srgbClr val="FFC000"/>
      </a:accent4>
      <a:accent5>
        <a:srgbClr val="0072CE"/>
      </a:accent5>
      <a:accent6>
        <a:srgbClr val="00963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ssex Health and Care PowerPoint Template for external use - Presentations.pptx" id="{6440E93C-0362-408E-AB17-B52B974AB040}" vid="{21F7EBA5-C083-4A0F-9B1B-2099338FD64E}"/>
    </a:ext>
  </a:extLst>
</a:theme>
</file>

<file path=ppt/theme/theme5.xml><?xml version="1.0" encoding="utf-8"?>
<a:theme xmlns:a="http://schemas.openxmlformats.org/drawingml/2006/main" name="2_Text">
  <a:themeElements>
    <a:clrScheme name="SHC Word Colours">
      <a:dk1>
        <a:sysClr val="windowText" lastClr="000000"/>
      </a:dk1>
      <a:lt1>
        <a:srgbClr val="FFFFFF"/>
      </a:lt1>
      <a:dk2>
        <a:srgbClr val="44546A"/>
      </a:dk2>
      <a:lt2>
        <a:srgbClr val="F3F3F3"/>
      </a:lt2>
      <a:accent1>
        <a:srgbClr val="330072"/>
      </a:accent1>
      <a:accent2>
        <a:srgbClr val="AE2573"/>
      </a:accent2>
      <a:accent3>
        <a:srgbClr val="ED7D31"/>
      </a:accent3>
      <a:accent4>
        <a:srgbClr val="FFC000"/>
      </a:accent4>
      <a:accent5>
        <a:srgbClr val="0072CE"/>
      </a:accent5>
      <a:accent6>
        <a:srgbClr val="00963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ssex Health and Care PowerPoint Template for external use - Presentations.pptx" id="{6440E93C-0362-408E-AB17-B52B974AB040}" vid="{21F7EBA5-C083-4A0F-9B1B-2099338FD64E}"/>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C0AE10C4A3143957B3CAE227D41FE" ma:contentTypeVersion="10" ma:contentTypeDescription="Create a new document." ma:contentTypeScope="" ma:versionID="787722eda53b4eebcd3199a1776027a0">
  <xsd:schema xmlns:xsd="http://www.w3.org/2001/XMLSchema" xmlns:xs="http://www.w3.org/2001/XMLSchema" xmlns:p="http://schemas.microsoft.com/office/2006/metadata/properties" xmlns:ns2="b74366ad-8355-4dbd-a034-52f09940fcdf" targetNamespace="http://schemas.microsoft.com/office/2006/metadata/properties" ma:root="true" ma:fieldsID="3c44eb161b70f4d0f54f9ed123679be3" ns2:_="">
    <xsd:import namespace="b74366ad-8355-4dbd-a034-52f09940fc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366ad-8355-4dbd-a034-52f09940f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d4b3142-2506-4d5f-85c3-658893ef2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4366ad-8355-4dbd-a034-52f09940fc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1C1F93-6437-4390-B5FE-E8D43A7463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4366ad-8355-4dbd-a034-52f09940fc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6657CC-A781-41CA-B865-08BEB8A3CCED}">
  <ds:schemaRefs>
    <ds:schemaRef ds:uri="2afceef3-6a4f-4fb1-9469-648ab0bfb972"/>
    <ds:schemaRef ds:uri="3b0828bf-6c27-40cc-bff8-393087cb13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74366ad-8355-4dbd-a034-52f09940fcdf"/>
  </ds:schemaRefs>
</ds:datastoreItem>
</file>

<file path=customXml/itemProps3.xml><?xml version="1.0" encoding="utf-8"?>
<ds:datastoreItem xmlns:ds="http://schemas.openxmlformats.org/officeDocument/2006/customXml" ds:itemID="{6B40E8F6-1466-4307-815B-4024687E1C5C}">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Sussex Health and Care PowerPoint Template for external use - Presentations</Template>
  <TotalTime>907</TotalTime>
  <Words>1366</Words>
  <Application>Microsoft Office PowerPoint</Application>
  <PresentationFormat>Widescreen</PresentationFormat>
  <Paragraphs>123</Paragraphs>
  <Slides>11</Slides>
  <Notes>2</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11</vt:i4>
      </vt:variant>
    </vt:vector>
  </HeadingPairs>
  <TitlesOfParts>
    <vt:vector size="21" baseType="lpstr">
      <vt:lpstr>Arial</vt:lpstr>
      <vt:lpstr>Arial Black</vt:lpstr>
      <vt:lpstr>Calibri</vt:lpstr>
      <vt:lpstr>Open Sans</vt:lpstr>
      <vt:lpstr>1_Main Cover</vt:lpstr>
      <vt:lpstr>Divider</vt:lpstr>
      <vt:lpstr>Text</vt:lpstr>
      <vt:lpstr>1_Text</vt:lpstr>
      <vt:lpstr>2_Text</vt:lpstr>
      <vt:lpstr>Custom Design</vt:lpstr>
      <vt:lpstr>Delivering Improving Lives Together</vt:lpstr>
      <vt:lpstr>Overview</vt:lpstr>
      <vt:lpstr>Why focus on neighbourhood health?</vt:lpstr>
      <vt:lpstr>Our Integrated Community Teams (ICTs) geographies</vt:lpstr>
      <vt:lpstr>Moving towards a different model of care</vt:lpstr>
      <vt:lpstr>PowerPoint Presentation</vt:lpstr>
      <vt:lpstr>What does this mean for David?</vt:lpstr>
      <vt:lpstr>What does this mean for Harpreet?</vt:lpstr>
      <vt:lpstr>What does this mean for Vicky?</vt:lpstr>
      <vt:lpstr>What does this mean for William?</vt:lpstr>
      <vt:lpstr>What does this mean for Glenn?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Sussex Health and Care PowerPoint Template for external use - Presentations</dc:title>
  <dc:creator>KAZIG, Louisa (NHS SUSSEX INTEGRATED CARE BOARD)</dc:creator>
  <cp:lastModifiedBy>Magdalena Pasiut</cp:lastModifiedBy>
  <cp:revision>40</cp:revision>
  <dcterms:created xsi:type="dcterms:W3CDTF">2023-10-16T13:36:38Z</dcterms:created>
  <dcterms:modified xsi:type="dcterms:W3CDTF">2024-11-27T12:30:26Z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0x010100788C0AE10C4A3143957B3CAE227D41FE</vt:lpwstr>
  </property>
  <property fmtid="{D5CDD505-2E9C-101B-9397-08002B2CF9AE}" pid="3" name="MediaServiceImageTags">
    <vt:lpwstr/>
  </property>
</Properties>
</file>